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61" r:id="rId3"/>
    <p:sldId id="294" r:id="rId4"/>
    <p:sldId id="295" r:id="rId5"/>
    <p:sldId id="296" r:id="rId6"/>
    <p:sldId id="288" r:id="rId7"/>
    <p:sldId id="297" r:id="rId8"/>
    <p:sldId id="283" r:id="rId9"/>
    <p:sldId id="280" r:id="rId10"/>
    <p:sldId id="298" r:id="rId11"/>
    <p:sldId id="299" r:id="rId12"/>
    <p:sldId id="292" r:id="rId13"/>
    <p:sldId id="287" r:id="rId14"/>
    <p:sldId id="291" r:id="rId15"/>
    <p:sldId id="290" r:id="rId16"/>
    <p:sldId id="281" r:id="rId17"/>
    <p:sldId id="300" r:id="rId18"/>
    <p:sldId id="282" r:id="rId19"/>
    <p:sldId id="301" r:id="rId20"/>
    <p:sldId id="302" r:id="rId21"/>
    <p:sldId id="271" r:id="rId22"/>
    <p:sldId id="306" r:id="rId23"/>
    <p:sldId id="307" r:id="rId24"/>
    <p:sldId id="285" r:id="rId25"/>
    <p:sldId id="263" r:id="rId26"/>
    <p:sldId id="284" r:id="rId27"/>
    <p:sldId id="304" r:id="rId28"/>
    <p:sldId id="258" r:id="rId29"/>
    <p:sldId id="259" r:id="rId30"/>
    <p:sldId id="262" r:id="rId31"/>
    <p:sldId id="264" r:id="rId32"/>
    <p:sldId id="265" r:id="rId33"/>
    <p:sldId id="266" r:id="rId34"/>
    <p:sldId id="267" r:id="rId35"/>
    <p:sldId id="268" r:id="rId36"/>
    <p:sldId id="269" r:id="rId37"/>
    <p:sldId id="270" r:id="rId38"/>
    <p:sldId id="272" r:id="rId39"/>
    <p:sldId id="273" r:id="rId40"/>
    <p:sldId id="274" r:id="rId41"/>
    <p:sldId id="275" r:id="rId42"/>
    <p:sldId id="276" r:id="rId43"/>
    <p:sldId id="277" r:id="rId44"/>
    <p:sldId id="27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DF"/>
    <a:srgbClr val="35C0CA"/>
    <a:srgbClr val="C41D4A"/>
    <a:srgbClr val="DE85BB"/>
    <a:srgbClr val="19988B"/>
    <a:srgbClr val="715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77959"/>
  </p:normalViewPr>
  <p:slideViewPr>
    <p:cSldViewPr snapToGrid="0" snapToObjects="1">
      <p:cViewPr varScale="1">
        <p:scale>
          <a:sx n="95" d="100"/>
          <a:sy n="95" d="100"/>
        </p:scale>
        <p:origin x="1768"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B69CE-2E91-084B-ADE0-F6BF5139FF33}" type="datetimeFigureOut">
              <a:rPr lang="en-US" smtClean="0"/>
              <a:t>11/10/22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3E890-69A1-AD42-8EB1-B029BD264DA1}" type="slidenum">
              <a:rPr lang="en-US" smtClean="0"/>
              <a:t>‹#›</a:t>
            </a:fld>
            <a:endParaRPr lang="en-US"/>
          </a:p>
        </p:txBody>
      </p:sp>
    </p:spTree>
    <p:extLst>
      <p:ext uri="{BB962C8B-B14F-4D97-AF65-F5344CB8AC3E}">
        <p14:creationId xmlns:p14="http://schemas.microsoft.com/office/powerpoint/2010/main" val="77859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widely regarded that there are four phases in the UK economy (and virtually all other western economies) where do you think the </a:t>
            </a:r>
            <a:r>
              <a:rPr lang="en-US" dirty="0" err="1"/>
              <a:t>uk</a:t>
            </a:r>
            <a:r>
              <a:rPr lang="en-US" dirty="0"/>
              <a:t> is right now?</a:t>
            </a:r>
          </a:p>
          <a:p>
            <a:endParaRPr lang="en-US" dirty="0"/>
          </a:p>
          <a:p>
            <a:r>
              <a:rPr lang="en-US" dirty="0"/>
              <a:t>It currently looks like were in a fast forwarding contraction phase, into a </a:t>
            </a:r>
            <a:r>
              <a:rPr lang="en-US" dirty="0" err="1"/>
              <a:t>reccssion</a:t>
            </a:r>
            <a:endParaRPr lang="en-US" dirty="0"/>
          </a:p>
          <a:p>
            <a:endParaRPr lang="en-US" dirty="0"/>
          </a:p>
          <a:p>
            <a:r>
              <a:rPr lang="en-GB" dirty="0"/>
              <a:t>think of a shopping basket filled with things we typically buy. Inflation is the rate of increase in the price of that basket of items.</a:t>
            </a:r>
          </a:p>
          <a:p>
            <a:r>
              <a:rPr lang="en-GB" dirty="0"/>
              <a:t>A little bit of inflation is helpful. But high and unstable rates of inflation can be harmful. If prices are unpredictable, it is difficult for people to plan how much they can spend, save or invest.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Britain’s economy is expected to take until 2024 to recover to pre-Covid levels amid a slowdown for hiring and business investment, as households and businesses struggle with soaring cost.</a:t>
            </a:r>
          </a:p>
          <a:p>
            <a:endParaRPr lang="en-US" dirty="0"/>
          </a:p>
        </p:txBody>
      </p:sp>
      <p:sp>
        <p:nvSpPr>
          <p:cNvPr id="4" name="Slide Number Placeholder 3"/>
          <p:cNvSpPr>
            <a:spLocks noGrp="1"/>
          </p:cNvSpPr>
          <p:nvPr>
            <p:ph type="sldNum" sz="quarter" idx="5"/>
          </p:nvPr>
        </p:nvSpPr>
        <p:spPr/>
        <p:txBody>
          <a:bodyPr/>
          <a:lstStyle/>
          <a:p>
            <a:fld id="{E607C4D0-CA3A-B241-B079-CF14712D1FEE}" type="slidenum">
              <a:rPr lang="en-US" smtClean="0"/>
              <a:t>3</a:t>
            </a:fld>
            <a:endParaRPr lang="en-US"/>
          </a:p>
        </p:txBody>
      </p:sp>
    </p:spTree>
    <p:extLst>
      <p:ext uri="{BB962C8B-B14F-4D97-AF65-F5344CB8AC3E}">
        <p14:creationId xmlns:p14="http://schemas.microsoft.com/office/powerpoint/2010/main" val="146779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Funds are a ready-made basket of investments. When you invest in funds, you’re buying into a mix of assets (like the previous page!)</a:t>
            </a:r>
          </a:p>
          <a:p>
            <a:pPr marL="0" indent="0">
              <a:buNone/>
            </a:pPr>
            <a:r>
              <a:rPr lang="en-GB" dirty="0"/>
              <a:t>The great thing about funds is you’re not putting all your eggs into one basket. Instead, your money goes into a range of investments. This is known as diversification and it can be an effective method for spreading your risk. That’s because if some of the investments in the fund perform badly over a certain period, others may perform well.</a:t>
            </a:r>
          </a:p>
          <a:p>
            <a:pPr marL="0" indent="0">
              <a:buNone/>
            </a:pPr>
            <a:endParaRPr lang="en-GB" dirty="0"/>
          </a:p>
          <a:p>
            <a:r>
              <a:rPr lang="en-GB" dirty="0"/>
              <a:t>There are 2 main types of fund:</a:t>
            </a:r>
            <a:br>
              <a:rPr lang="en-GB" dirty="0"/>
            </a:br>
            <a:endParaRPr lang="en-GB" dirty="0"/>
          </a:p>
          <a:p>
            <a:pPr marL="742950" lvl="1" indent="-285750">
              <a:buFont typeface="Arial" panose="020B0604020202020204" pitchFamily="34" charset="0"/>
              <a:buChar char="•"/>
            </a:pPr>
            <a:r>
              <a:rPr lang="en-GB" dirty="0"/>
              <a:t>an active or multi-asset fund -  is run by a professional fund manager who chooses which shares, bonds or other assets to hold and monitors them on your behalf. You pay extra for the fund manager's expertise with the aim of receiving returns which outperform the market</a:t>
            </a:r>
          </a:p>
          <a:p>
            <a:pPr marL="742950" lvl="1" indent="-285750">
              <a:buFont typeface="Arial" panose="020B0604020202020204" pitchFamily="34" charset="0"/>
              <a:buChar char="•"/>
            </a:pPr>
            <a:r>
              <a:rPr lang="en-GB" dirty="0"/>
              <a:t>a passive fund or index fund – this simply follows or tracks a given market or index. As there is no active involvement from the fund manager, passive funds generally charge less in fees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So with that, we’ve got two potential types of a fund</a:t>
            </a:r>
          </a:p>
          <a:p>
            <a:pPr marL="742950" lvl="1" indent="-285750">
              <a:buFont typeface="Arial" panose="020B0604020202020204" pitchFamily="34" charset="0"/>
              <a:buChar char="•"/>
            </a:pPr>
            <a:r>
              <a:rPr lang="en-GB" dirty="0"/>
              <a:t>Inc –which would be an income fund – with this, any interest or dividend income from the fund will be paid to you. If the fund is invested into bonds, you’ll usually receive a fixed rate of interest, where as if you’re invested into equities, you may get an income in the form of dividends.</a:t>
            </a:r>
          </a:p>
          <a:p>
            <a:pPr marL="742950" lvl="1" indent="-285750">
              <a:buFont typeface="Arial" panose="020B0604020202020204" pitchFamily="34" charset="0"/>
              <a:buChar char="•"/>
            </a:pPr>
            <a:r>
              <a:rPr lang="en-GB" dirty="0" err="1"/>
              <a:t>Acc</a:t>
            </a:r>
            <a:r>
              <a:rPr lang="en-GB" dirty="0"/>
              <a:t> – accumulation so with this, any income generated from the fund is reinvested into the fund – so this increases the value of your investment instead of paying that income out to you.</a:t>
            </a:r>
          </a:p>
          <a:p>
            <a:pPr marL="742950" lvl="1" indent="-285750">
              <a:buFont typeface="Arial" panose="020B0604020202020204" pitchFamily="34" charset="0"/>
              <a:buChar char="•"/>
            </a:pPr>
            <a:endParaRPr lang="en-GB" dirty="0"/>
          </a:p>
          <a:p>
            <a:pPr marL="0" indent="0">
              <a:buNone/>
            </a:pPr>
            <a:r>
              <a:rPr lang="en-GB" dirty="0"/>
              <a:t>Diversification – pooled </a:t>
            </a:r>
            <a:r>
              <a:rPr lang="en-GB" dirty="0" err="1"/>
              <a:t>investmnts</a:t>
            </a:r>
            <a:r>
              <a:rPr lang="en-GB" dirty="0"/>
              <a:t> (investment funds) contain hundreds to thousands of individual assets, meaning if one fails / defaults, then it won’t have much of an impact on the rest of the fund. If you hold shares in just a few companies, if one fails (like </a:t>
            </a:r>
            <a:r>
              <a:rPr lang="en-GB" dirty="0" err="1"/>
              <a:t>MADE.com</a:t>
            </a:r>
            <a:r>
              <a:rPr lang="en-GB" dirty="0"/>
              <a:t> is in the process of) then that will have a much wider impact on your portfolio once the administrators have been in and stripped the </a:t>
            </a:r>
            <a:r>
              <a:rPr lang="en-GB" dirty="0" err="1"/>
              <a:t>carceass</a:t>
            </a:r>
            <a:r>
              <a:rPr lang="en-GB" dirty="0"/>
              <a:t>.</a:t>
            </a:r>
          </a:p>
          <a:p>
            <a:endParaRPr lang="en-US" dirty="0"/>
          </a:p>
        </p:txBody>
      </p:sp>
      <p:sp>
        <p:nvSpPr>
          <p:cNvPr id="4" name="Slide Number Placeholder 3"/>
          <p:cNvSpPr>
            <a:spLocks noGrp="1"/>
          </p:cNvSpPr>
          <p:nvPr>
            <p:ph type="sldNum" sz="quarter" idx="5"/>
          </p:nvPr>
        </p:nvSpPr>
        <p:spPr/>
        <p:txBody>
          <a:bodyPr/>
          <a:lstStyle/>
          <a:p>
            <a:fld id="{E607C4D0-CA3A-B241-B079-CF14712D1FEE}" type="slidenum">
              <a:rPr lang="en-US" smtClean="0"/>
              <a:t>12</a:t>
            </a:fld>
            <a:endParaRPr lang="en-US"/>
          </a:p>
        </p:txBody>
      </p:sp>
    </p:spTree>
    <p:extLst>
      <p:ext uri="{BB962C8B-B14F-4D97-AF65-F5344CB8AC3E}">
        <p14:creationId xmlns:p14="http://schemas.microsoft.com/office/powerpoint/2010/main" val="342747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Monies can be invested into a range of assets directly or collectively. Although, some are more difficult to invest into directly than others. The main asset classes are as follows:</a:t>
            </a:r>
          </a:p>
          <a:p>
            <a:r>
              <a:rPr lang="en-US" sz="1200" dirty="0"/>
              <a:t>Cash – you could hold this in your bank or building society account, or you could invest into a money market fund.</a:t>
            </a:r>
          </a:p>
          <a:p>
            <a:r>
              <a:rPr lang="en-US" sz="1200" dirty="0"/>
              <a:t>Fixed interest – this constitutes loans to governments or companies.</a:t>
            </a:r>
          </a:p>
          <a:p>
            <a:r>
              <a:rPr lang="en-US" sz="1200" dirty="0"/>
              <a:t>Equities – these are shares in a company.</a:t>
            </a:r>
          </a:p>
          <a:p>
            <a:r>
              <a:rPr lang="en-US" sz="1200" dirty="0"/>
              <a:t>Property – this could be residential or commercial property.</a:t>
            </a:r>
          </a:p>
          <a:p>
            <a:r>
              <a:rPr lang="en-US" sz="1200" dirty="0"/>
              <a:t>Commodities – these could be ‘hard’ or ‘soft’, but would usually be accessed collectively. It is quite difficult, and somewhat illegal, to purchase and store barrels of crude oil!</a:t>
            </a:r>
          </a:p>
          <a:p>
            <a:pPr marL="0" indent="0">
              <a:buNone/>
            </a:pPr>
            <a:r>
              <a:rPr lang="en-US" sz="1200" dirty="0"/>
              <a:t>Each of these assets have varying levels of risk, and can indeed carry unique risks (such as inflation risk). </a:t>
            </a:r>
          </a:p>
          <a:p>
            <a:pPr marL="0" indent="0">
              <a:buNone/>
            </a:pPr>
            <a:endParaRPr lang="en-US" sz="1200" dirty="0"/>
          </a:p>
          <a:p>
            <a:pPr marL="0" indent="0">
              <a:buNone/>
            </a:pPr>
            <a:r>
              <a:rPr lang="en-US" sz="1200" dirty="0"/>
              <a:t>As you can see, the more risk taken, the higher the chance of reward.</a:t>
            </a:r>
            <a:endParaRPr lang="en-US" dirty="0"/>
          </a:p>
        </p:txBody>
      </p:sp>
      <p:sp>
        <p:nvSpPr>
          <p:cNvPr id="4" name="Slide Number Placeholder 3"/>
          <p:cNvSpPr>
            <a:spLocks noGrp="1"/>
          </p:cNvSpPr>
          <p:nvPr>
            <p:ph type="sldNum" sz="quarter" idx="5"/>
          </p:nvPr>
        </p:nvSpPr>
        <p:spPr/>
        <p:txBody>
          <a:bodyPr/>
          <a:lstStyle/>
          <a:p>
            <a:fld id="{E607C4D0-CA3A-B241-B079-CF14712D1FEE}" type="slidenum">
              <a:rPr lang="en-US" smtClean="0"/>
              <a:t>13</a:t>
            </a:fld>
            <a:endParaRPr lang="en-US"/>
          </a:p>
        </p:txBody>
      </p:sp>
    </p:spTree>
    <p:extLst>
      <p:ext uri="{BB962C8B-B14F-4D97-AF65-F5344CB8AC3E}">
        <p14:creationId xmlns:p14="http://schemas.microsoft.com/office/powerpoint/2010/main" val="331073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pie chart is the asset allocation of the Aviva Pension My Future Focus Growth which is a generic fund Aviva tend to use for workplace pensions (as Holly showed you yesterday). An asset allocation is when you divide your investment portfolio between different assets – if an asset allocation is well diversified, it can </a:t>
            </a:r>
            <a:r>
              <a:rPr lang="en-US" dirty="0" err="1"/>
              <a:t>maximise</a:t>
            </a:r>
            <a:r>
              <a:rPr lang="en-US" dirty="0"/>
              <a:t> the growth potential for the level of risk you are taking.  As you can see, the fund is made up of a mixture of </a:t>
            </a:r>
            <a:r>
              <a:rPr lang="en-US" dirty="0" err="1"/>
              <a:t>assrts</a:t>
            </a:r>
            <a:r>
              <a:rPr lang="en-US" dirty="0"/>
              <a:t>, spread across both the international market, and </a:t>
            </a:r>
            <a:r>
              <a:rPr lang="en-US" dirty="0" err="1"/>
              <a:t>uk</a:t>
            </a:r>
            <a:r>
              <a:rPr lang="en-US" dirty="0"/>
              <a:t> market. The fund is invested into c.77% ‘higher risk’ assets such as Property and Equities, with the rest of the allocation invested into ‘lower risk assets’.</a:t>
            </a:r>
          </a:p>
          <a:p>
            <a:endParaRPr lang="en-US" dirty="0"/>
          </a:p>
          <a:p>
            <a:r>
              <a:rPr lang="en-US" dirty="0"/>
              <a:t>Looking at this, would you say that is a high risk investment? If so, why might this be suitable for a pension? </a:t>
            </a:r>
          </a:p>
          <a:p>
            <a:endParaRPr lang="en-US" dirty="0"/>
          </a:p>
          <a:p>
            <a:r>
              <a:rPr lang="en-US" dirty="0"/>
              <a:t>So yeh, this fund is aimed at someone </a:t>
            </a:r>
            <a:r>
              <a:rPr lang="en-US" dirty="0" err="1"/>
              <a:t>whos</a:t>
            </a:r>
            <a:r>
              <a:rPr lang="en-US" dirty="0"/>
              <a:t> more than 15 years away from retirement, so is investing for a long term. Again, the theory here being that because your further away from retirement, you’ve got more time to tolerate any ups and downs in the market.</a:t>
            </a:r>
          </a:p>
          <a:p>
            <a:endParaRPr lang="en-US" dirty="0"/>
          </a:p>
          <a:p>
            <a:endParaRPr lang="en-US" dirty="0"/>
          </a:p>
          <a:p>
            <a:r>
              <a:rPr lang="en-US" dirty="0"/>
              <a:t>Another point again on this fund, is that because its within your pension wrapper – any growth is tax free.</a:t>
            </a:r>
          </a:p>
          <a:p>
            <a:endParaRPr lang="en-US" dirty="0"/>
          </a:p>
          <a:p>
            <a:endParaRPr lang="en-US" dirty="0"/>
          </a:p>
        </p:txBody>
      </p:sp>
      <p:sp>
        <p:nvSpPr>
          <p:cNvPr id="4" name="Slide Number Placeholder 3"/>
          <p:cNvSpPr>
            <a:spLocks noGrp="1"/>
          </p:cNvSpPr>
          <p:nvPr>
            <p:ph type="sldNum" sz="quarter" idx="5"/>
          </p:nvPr>
        </p:nvSpPr>
        <p:spPr/>
        <p:txBody>
          <a:bodyPr/>
          <a:lstStyle/>
          <a:p>
            <a:fld id="{E607C4D0-CA3A-B241-B079-CF14712D1FEE}" type="slidenum">
              <a:rPr lang="en-US" smtClean="0"/>
              <a:t>14</a:t>
            </a:fld>
            <a:endParaRPr lang="en-US"/>
          </a:p>
        </p:txBody>
      </p:sp>
    </p:spTree>
    <p:extLst>
      <p:ext uri="{BB962C8B-B14F-4D97-AF65-F5344CB8AC3E}">
        <p14:creationId xmlns:p14="http://schemas.microsoft.com/office/powerpoint/2010/main" val="2846447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this graph shows Vanguard LifeStrategy range – the funds within this go from 20% equities (a much lower amount of that risker investment) up to 100% (which is fully invested into equities). You can see from the graph, that over the past 10 years, the risker funds have seen the highest amount of growth – with the 100% fund showing 177%, which is quite nice isn’t it! On the flipside however, if we look at the performance between January 2020 and December 2020, you can see that the 100% equity fund also had the biggest drop – and actually had the worst performance in that period time.</a:t>
            </a:r>
          </a:p>
        </p:txBody>
      </p:sp>
      <p:sp>
        <p:nvSpPr>
          <p:cNvPr id="4" name="Slide Number Placeholder 3"/>
          <p:cNvSpPr>
            <a:spLocks noGrp="1"/>
          </p:cNvSpPr>
          <p:nvPr>
            <p:ph type="sldNum" sz="quarter" idx="5"/>
          </p:nvPr>
        </p:nvSpPr>
        <p:spPr/>
        <p:txBody>
          <a:bodyPr/>
          <a:lstStyle/>
          <a:p>
            <a:fld id="{E607C4D0-CA3A-B241-B079-CF14712D1FEE}" type="slidenum">
              <a:rPr lang="en-US" smtClean="0"/>
              <a:t>15</a:t>
            </a:fld>
            <a:endParaRPr lang="en-US"/>
          </a:p>
        </p:txBody>
      </p:sp>
    </p:spTree>
    <p:extLst>
      <p:ext uri="{BB962C8B-B14F-4D97-AF65-F5344CB8AC3E}">
        <p14:creationId xmlns:p14="http://schemas.microsoft.com/office/powerpoint/2010/main" val="178813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Effra Light" panose="020B0403020203020204" pitchFamily="34" charset="0"/>
                <a:cs typeface="Effra Light" panose="020B0403020203020204" pitchFamily="34" charset="0"/>
              </a:rPr>
              <a:t>Big Macs are not only delicious, but also a relatable economic indicator.</a:t>
            </a:r>
          </a:p>
          <a:p>
            <a:pPr marL="285750" indent="-285750">
              <a:buFont typeface="Arial" panose="020B0604020202020204" pitchFamily="34" charset="0"/>
              <a:buChar char="•"/>
            </a:pPr>
            <a:r>
              <a:rPr lang="en-US" sz="1200" dirty="0">
                <a:latin typeface="Effra Light" panose="020B0403020203020204" pitchFamily="34" charset="0"/>
                <a:cs typeface="Effra Light" panose="020B0403020203020204" pitchFamily="34" charset="0"/>
              </a:rPr>
              <a:t>In 2006 Michael, a very cautious person, puts £100 aside in a deposit account and thinks “Fantastic, that will be enough to buy 50 Big Mac burgers (£2 each) to celebrate my retirement in 2020.”</a:t>
            </a:r>
          </a:p>
          <a:p>
            <a:pPr marL="285750" indent="-285750">
              <a:buFont typeface="Arial" panose="020B0604020202020204" pitchFamily="34" charset="0"/>
              <a:buChar char="•"/>
            </a:pPr>
            <a:r>
              <a:rPr lang="en-US" sz="1200" dirty="0">
                <a:latin typeface="Effra Light" panose="020B0403020203020204" pitchFamily="34" charset="0"/>
                <a:cs typeface="Effra Light" panose="020B0403020203020204" pitchFamily="34" charset="0"/>
              </a:rPr>
              <a:t>Roll on 2020, Michael’s £100 has grown to £107, based on the average interest growth on his account of 0.75% per annum over 14 years. </a:t>
            </a:r>
          </a:p>
          <a:p>
            <a:pPr marL="285750" indent="-285750">
              <a:buFont typeface="Arial" panose="020B0604020202020204" pitchFamily="34" charset="0"/>
              <a:buChar char="•"/>
            </a:pPr>
            <a:r>
              <a:rPr lang="en-US" sz="1200" dirty="0">
                <a:latin typeface="Effra Light" panose="020B0403020203020204" pitchFamily="34" charset="0"/>
                <a:cs typeface="Effra Light" panose="020B0403020203020204" pitchFamily="34" charset="0"/>
              </a:rPr>
              <a:t>This can only buy him 33 Big Mac burgers as the price has increased, more or less in line with inflation, to £3.19 per burger. </a:t>
            </a:r>
          </a:p>
          <a:p>
            <a:pPr marL="285750" indent="-285750">
              <a:buFont typeface="Arial" panose="020B0604020202020204" pitchFamily="34" charset="0"/>
              <a:buChar char="•"/>
            </a:pPr>
            <a:r>
              <a:rPr lang="en-US" sz="1200" dirty="0">
                <a:latin typeface="Effra Light" panose="020B0403020203020204" pitchFamily="34" charset="0"/>
                <a:cs typeface="Effra Light" panose="020B0403020203020204" pitchFamily="34" charset="0"/>
              </a:rPr>
              <a:t>Michael is very sad about this </a:t>
            </a:r>
            <a:r>
              <a:rPr lang="en-US" sz="1200" dirty="0">
                <a:latin typeface="Effra Light" panose="020B0403020203020204" pitchFamily="34" charset="0"/>
                <a:cs typeface="Effra Light" panose="020B0403020203020204" pitchFamily="34" charset="0"/>
                <a:sym typeface="Wingdings" pitchFamily="2" charset="2"/>
              </a:rPr>
              <a:t>as his retirement goal has not been met </a:t>
            </a:r>
            <a:endParaRPr lang="en-US" sz="1200" dirty="0">
              <a:latin typeface="Effra Light" panose="020B0403020203020204" pitchFamily="34" charset="0"/>
              <a:cs typeface="Effra Light" panose="020B0403020203020204" pitchFamily="34" charset="0"/>
            </a:endParaRPr>
          </a:p>
          <a:p>
            <a:pPr marL="285750" indent="-285750">
              <a:buFont typeface="Arial" panose="020B0604020202020204" pitchFamily="34" charset="0"/>
              <a:buChar char="•"/>
            </a:pPr>
            <a:r>
              <a:rPr lang="en-US" sz="1200" dirty="0">
                <a:latin typeface="Effra Light" panose="020B0403020203020204" pitchFamily="34" charset="0"/>
                <a:cs typeface="Effra Light" panose="020B0403020203020204" pitchFamily="34" charset="0"/>
              </a:rPr>
              <a:t>Contrast this to Andrew, who wisely invested his £100 at the same time and for the same purpose. </a:t>
            </a:r>
          </a:p>
          <a:p>
            <a:pPr marL="285750" indent="-285750">
              <a:buFont typeface="Arial" panose="020B0604020202020204" pitchFamily="34" charset="0"/>
              <a:buChar char="•"/>
            </a:pPr>
            <a:r>
              <a:rPr lang="en-US" sz="1200" dirty="0">
                <a:latin typeface="Effra Light" panose="020B0403020203020204" pitchFamily="34" charset="0"/>
                <a:cs typeface="Effra Light" panose="020B0403020203020204" pitchFamily="34" charset="0"/>
              </a:rPr>
              <a:t>His investment achieved an average growth of 5% per annum over the 14 years, meaning he now has £198.</a:t>
            </a:r>
          </a:p>
          <a:p>
            <a:pPr marL="285750" indent="-285750">
              <a:buFont typeface="Arial" panose="020B0604020202020204" pitchFamily="34" charset="0"/>
              <a:buChar char="•"/>
            </a:pPr>
            <a:r>
              <a:rPr lang="en-US" sz="1200" dirty="0">
                <a:latin typeface="Effra Light" panose="020B0403020203020204" pitchFamily="34" charset="0"/>
                <a:cs typeface="Effra Light" panose="020B0403020203020204" pitchFamily="34" charset="0"/>
              </a:rPr>
              <a:t>In 2020, Andrew is now able to purchase 62 Big Mac burgers! </a:t>
            </a:r>
          </a:p>
          <a:p>
            <a:pPr marL="285750" indent="-285750">
              <a:buFont typeface="Arial" panose="020B0604020202020204" pitchFamily="34" charset="0"/>
              <a:buChar char="•"/>
            </a:pPr>
            <a:r>
              <a:rPr lang="en-US" sz="1200" dirty="0">
                <a:latin typeface="Effra Light" panose="020B0403020203020204" pitchFamily="34" charset="0"/>
                <a:cs typeface="Effra Light" panose="020B0403020203020204" pitchFamily="34" charset="0"/>
              </a:rPr>
              <a:t>Andrew is very happy about this because he met his retirement goal </a:t>
            </a:r>
            <a:r>
              <a:rPr lang="en-US" sz="1200" dirty="0">
                <a:latin typeface="Effra Light" panose="020B0403020203020204" pitchFamily="34" charset="0"/>
                <a:cs typeface="Effra Light" panose="020B0403020203020204" pitchFamily="34" charset="0"/>
                <a:sym typeface="Wingdings" pitchFamily="2" charset="2"/>
              </a:rPr>
              <a:t> </a:t>
            </a:r>
            <a:endParaRPr lang="en-US" sz="1200" dirty="0">
              <a:latin typeface="Effra Light" panose="020B0403020203020204" pitchFamily="34" charset="0"/>
              <a:cs typeface="Effra Light" panose="020B0403020203020204" pitchFamily="34" charset="0"/>
            </a:endParaRPr>
          </a:p>
          <a:p>
            <a:endParaRPr lang="en-US" dirty="0"/>
          </a:p>
        </p:txBody>
      </p:sp>
      <p:sp>
        <p:nvSpPr>
          <p:cNvPr id="4" name="Slide Number Placeholder 3"/>
          <p:cNvSpPr>
            <a:spLocks noGrp="1"/>
          </p:cNvSpPr>
          <p:nvPr>
            <p:ph type="sldNum" sz="quarter" idx="5"/>
          </p:nvPr>
        </p:nvSpPr>
        <p:spPr/>
        <p:txBody>
          <a:bodyPr/>
          <a:lstStyle/>
          <a:p>
            <a:fld id="{E607C4D0-CA3A-B241-B079-CF14712D1FEE}" type="slidenum">
              <a:rPr lang="en-US" smtClean="0"/>
              <a:t>16</a:t>
            </a:fld>
            <a:endParaRPr lang="en-US"/>
          </a:p>
        </p:txBody>
      </p:sp>
    </p:spTree>
    <p:extLst>
      <p:ext uri="{BB962C8B-B14F-4D97-AF65-F5344CB8AC3E}">
        <p14:creationId xmlns:p14="http://schemas.microsoft.com/office/powerpoint/2010/main" val="4194479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Tuesday’s session – little round-up accounts </a:t>
            </a:r>
          </a:p>
          <a:p>
            <a:r>
              <a:rPr lang="en-US" dirty="0"/>
              <a:t>£25 a month, something you likely wouldn’t feel if you set up a direct debit</a:t>
            </a:r>
          </a:p>
          <a:p>
            <a:r>
              <a:rPr lang="en-US" dirty="0"/>
              <a:t>Less than half the cost of a new phone on contract</a:t>
            </a:r>
          </a:p>
          <a:p>
            <a:r>
              <a:rPr lang="en-US" dirty="0"/>
              <a:t>About the same as 6 pints of beer </a:t>
            </a:r>
          </a:p>
        </p:txBody>
      </p:sp>
      <p:sp>
        <p:nvSpPr>
          <p:cNvPr id="4" name="Slide Number Placeholder 3"/>
          <p:cNvSpPr>
            <a:spLocks noGrp="1"/>
          </p:cNvSpPr>
          <p:nvPr>
            <p:ph type="sldNum" sz="quarter" idx="5"/>
          </p:nvPr>
        </p:nvSpPr>
        <p:spPr/>
        <p:txBody>
          <a:bodyPr/>
          <a:lstStyle/>
          <a:p>
            <a:fld id="{E607C4D0-CA3A-B241-B079-CF14712D1FEE}" type="slidenum">
              <a:rPr lang="en-US" smtClean="0"/>
              <a:t>17</a:t>
            </a:fld>
            <a:endParaRPr lang="en-US"/>
          </a:p>
        </p:txBody>
      </p:sp>
    </p:spTree>
    <p:extLst>
      <p:ext uri="{BB962C8B-B14F-4D97-AF65-F5344CB8AC3E}">
        <p14:creationId xmlns:p14="http://schemas.microsoft.com/office/powerpoint/2010/main" val="228198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is exponential so 10x invested is 10x returns</a:t>
            </a:r>
          </a:p>
          <a:p>
            <a:endParaRPr lang="en-US" dirty="0"/>
          </a:p>
          <a:p>
            <a:r>
              <a:rPr lang="en-US" dirty="0"/>
              <a:t>As Holly mentioned, the earlier you start investing the better</a:t>
            </a:r>
          </a:p>
          <a:p>
            <a:endParaRPr lang="en-US" dirty="0"/>
          </a:p>
          <a:p>
            <a:r>
              <a:rPr lang="en-US" dirty="0"/>
              <a:t>£250 is a canny amount per month but these days is much less than what people might spend on a new car on finance</a:t>
            </a:r>
          </a:p>
        </p:txBody>
      </p:sp>
      <p:sp>
        <p:nvSpPr>
          <p:cNvPr id="4" name="Slide Number Placeholder 3"/>
          <p:cNvSpPr>
            <a:spLocks noGrp="1"/>
          </p:cNvSpPr>
          <p:nvPr>
            <p:ph type="sldNum" sz="quarter" idx="5"/>
          </p:nvPr>
        </p:nvSpPr>
        <p:spPr/>
        <p:txBody>
          <a:bodyPr/>
          <a:lstStyle/>
          <a:p>
            <a:fld id="{E607C4D0-CA3A-B241-B079-CF14712D1FEE}" type="slidenum">
              <a:rPr lang="en-US" smtClean="0"/>
              <a:t>18</a:t>
            </a:fld>
            <a:endParaRPr lang="en-US"/>
          </a:p>
        </p:txBody>
      </p:sp>
    </p:spTree>
    <p:extLst>
      <p:ext uri="{BB962C8B-B14F-4D97-AF65-F5344CB8AC3E}">
        <p14:creationId xmlns:p14="http://schemas.microsoft.com/office/powerpoint/2010/main" val="844988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 – home improvements / extensions / kitchens </a:t>
            </a:r>
            <a:r>
              <a:rPr lang="en-US" dirty="0" err="1"/>
              <a:t>etc</a:t>
            </a:r>
            <a:endParaRPr lang="en-US" dirty="0"/>
          </a:p>
          <a:p>
            <a:endParaRPr lang="en-US" dirty="0"/>
          </a:p>
          <a:p>
            <a:r>
              <a:rPr lang="en-US" dirty="0"/>
              <a:t>Short-term – 0% finance agreements ending, Christmas savings plans, holidays </a:t>
            </a:r>
            <a:r>
              <a:rPr lang="en-US" dirty="0" err="1"/>
              <a:t>etc</a:t>
            </a:r>
            <a:endParaRPr lang="en-US" dirty="0"/>
          </a:p>
          <a:p>
            <a:endParaRPr lang="en-US" dirty="0"/>
          </a:p>
          <a:p>
            <a:r>
              <a:rPr lang="en-US" dirty="0"/>
              <a:t>All about striking a good balance between lifestyle</a:t>
            </a:r>
          </a:p>
        </p:txBody>
      </p:sp>
      <p:sp>
        <p:nvSpPr>
          <p:cNvPr id="4" name="Slide Number Placeholder 3"/>
          <p:cNvSpPr>
            <a:spLocks noGrp="1"/>
          </p:cNvSpPr>
          <p:nvPr>
            <p:ph type="sldNum" sz="quarter" idx="5"/>
          </p:nvPr>
        </p:nvSpPr>
        <p:spPr/>
        <p:txBody>
          <a:bodyPr/>
          <a:lstStyle/>
          <a:p>
            <a:fld id="{E607C4D0-CA3A-B241-B079-CF14712D1FEE}" type="slidenum">
              <a:rPr lang="en-US" smtClean="0"/>
              <a:t>19</a:t>
            </a:fld>
            <a:endParaRPr lang="en-US"/>
          </a:p>
        </p:txBody>
      </p:sp>
    </p:spTree>
    <p:extLst>
      <p:ext uri="{BB962C8B-B14F-4D97-AF65-F5344CB8AC3E}">
        <p14:creationId xmlns:p14="http://schemas.microsoft.com/office/powerpoint/2010/main" val="3296929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for ethical reasons or doing anything ‘green’ or good</a:t>
            </a:r>
          </a:p>
          <a:p>
            <a:endParaRPr lang="en-US" dirty="0"/>
          </a:p>
          <a:p>
            <a:r>
              <a:rPr lang="en-US" dirty="0"/>
              <a:t>More like ‘how are these </a:t>
            </a:r>
            <a:r>
              <a:rPr lang="en-US" dirty="0" err="1"/>
              <a:t>gonna</a:t>
            </a:r>
            <a:r>
              <a:rPr lang="en-US" dirty="0"/>
              <a:t> hurt my profits’ because money talks</a:t>
            </a:r>
          </a:p>
        </p:txBody>
      </p:sp>
      <p:sp>
        <p:nvSpPr>
          <p:cNvPr id="4" name="Slide Number Placeholder 3"/>
          <p:cNvSpPr>
            <a:spLocks noGrp="1"/>
          </p:cNvSpPr>
          <p:nvPr>
            <p:ph type="sldNum" sz="quarter" idx="5"/>
          </p:nvPr>
        </p:nvSpPr>
        <p:spPr/>
        <p:txBody>
          <a:bodyPr/>
          <a:lstStyle/>
          <a:p>
            <a:fld id="{E607C4D0-CA3A-B241-B079-CF14712D1FEE}" type="slidenum">
              <a:rPr lang="en-US" smtClean="0"/>
              <a:t>22</a:t>
            </a:fld>
            <a:endParaRPr lang="en-US"/>
          </a:p>
        </p:txBody>
      </p:sp>
    </p:spTree>
    <p:extLst>
      <p:ext uri="{BB962C8B-B14F-4D97-AF65-F5344CB8AC3E}">
        <p14:creationId xmlns:p14="http://schemas.microsoft.com/office/powerpoint/2010/main" val="232614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for ethical reasons or doing anything ‘green’ or good</a:t>
            </a:r>
          </a:p>
          <a:p>
            <a:endParaRPr lang="en-US" dirty="0"/>
          </a:p>
          <a:p>
            <a:r>
              <a:rPr lang="en-US" dirty="0"/>
              <a:t>More like ‘how are these </a:t>
            </a:r>
            <a:r>
              <a:rPr lang="en-US" dirty="0" err="1"/>
              <a:t>gonna</a:t>
            </a:r>
            <a:r>
              <a:rPr lang="en-US" dirty="0"/>
              <a:t> hurt my profits’ because money talks</a:t>
            </a:r>
          </a:p>
        </p:txBody>
      </p:sp>
      <p:sp>
        <p:nvSpPr>
          <p:cNvPr id="4" name="Slide Number Placeholder 3"/>
          <p:cNvSpPr>
            <a:spLocks noGrp="1"/>
          </p:cNvSpPr>
          <p:nvPr>
            <p:ph type="sldNum" sz="quarter" idx="5"/>
          </p:nvPr>
        </p:nvSpPr>
        <p:spPr/>
        <p:txBody>
          <a:bodyPr/>
          <a:lstStyle/>
          <a:p>
            <a:fld id="{E607C4D0-CA3A-B241-B079-CF14712D1FEE}" type="slidenum">
              <a:rPr lang="en-US" smtClean="0"/>
              <a:t>23</a:t>
            </a:fld>
            <a:endParaRPr lang="en-US"/>
          </a:p>
        </p:txBody>
      </p:sp>
    </p:spTree>
    <p:extLst>
      <p:ext uri="{BB962C8B-B14F-4D97-AF65-F5344CB8AC3E}">
        <p14:creationId xmlns:p14="http://schemas.microsoft.com/office/powerpoint/2010/main" val="342532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interest rate tells you how high the cost of borrowing is, or high the rewards are for saving.</a:t>
            </a:r>
          </a:p>
          <a:p>
            <a:r>
              <a:rPr lang="en-GB" dirty="0"/>
              <a:t>So, if you’re a borrower, the interest rate is the amount you are charged for borrowing money, shown as a percentage of the total amount of the loan. The higher the percentage, the more you have to pay back, for a loan of a given size.</a:t>
            </a:r>
          </a:p>
          <a:p>
            <a:r>
              <a:rPr lang="en-GB" dirty="0"/>
              <a:t>If you’re a saver, the savings rate tells you how much money will be paid into your account, as a percentage of your savings. The higher the savings rate, the more will be paid into your account for a given sized deposit.</a:t>
            </a:r>
          </a:p>
          <a:p>
            <a:r>
              <a:rPr lang="en-GB" dirty="0"/>
              <a:t>Even a small change in interest rates can have a big impact. It’s important to keep an eye on whether they rise, fall or stay the same.</a:t>
            </a:r>
          </a:p>
          <a:p>
            <a:endParaRPr lang="en-US" dirty="0"/>
          </a:p>
        </p:txBody>
      </p:sp>
      <p:sp>
        <p:nvSpPr>
          <p:cNvPr id="4" name="Slide Number Placeholder 3"/>
          <p:cNvSpPr>
            <a:spLocks noGrp="1"/>
          </p:cNvSpPr>
          <p:nvPr>
            <p:ph type="sldNum" sz="quarter" idx="5"/>
          </p:nvPr>
        </p:nvSpPr>
        <p:spPr/>
        <p:txBody>
          <a:bodyPr/>
          <a:lstStyle/>
          <a:p>
            <a:fld id="{E607C4D0-CA3A-B241-B079-CF14712D1FEE}" type="slidenum">
              <a:rPr lang="en-US" smtClean="0"/>
              <a:t>4</a:t>
            </a:fld>
            <a:endParaRPr lang="en-US"/>
          </a:p>
        </p:txBody>
      </p:sp>
    </p:spTree>
    <p:extLst>
      <p:ext uri="{BB962C8B-B14F-4D97-AF65-F5344CB8AC3E}">
        <p14:creationId xmlns:p14="http://schemas.microsoft.com/office/powerpoint/2010/main" val="1395357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for ethical reasons or doing anything ‘green’ or good</a:t>
            </a:r>
          </a:p>
          <a:p>
            <a:endParaRPr lang="en-US" dirty="0"/>
          </a:p>
          <a:p>
            <a:r>
              <a:rPr lang="en-US" dirty="0"/>
              <a:t>More like ‘how are these </a:t>
            </a:r>
            <a:r>
              <a:rPr lang="en-US" dirty="0" err="1"/>
              <a:t>gonna</a:t>
            </a:r>
            <a:r>
              <a:rPr lang="en-US" dirty="0"/>
              <a:t> hurt my profits’ because money talks</a:t>
            </a:r>
          </a:p>
        </p:txBody>
      </p:sp>
      <p:sp>
        <p:nvSpPr>
          <p:cNvPr id="4" name="Slide Number Placeholder 3"/>
          <p:cNvSpPr>
            <a:spLocks noGrp="1"/>
          </p:cNvSpPr>
          <p:nvPr>
            <p:ph type="sldNum" sz="quarter" idx="5"/>
          </p:nvPr>
        </p:nvSpPr>
        <p:spPr/>
        <p:txBody>
          <a:bodyPr/>
          <a:lstStyle/>
          <a:p>
            <a:fld id="{E607C4D0-CA3A-B241-B079-CF14712D1FEE}" type="slidenum">
              <a:rPr lang="en-US" smtClean="0"/>
              <a:t>24</a:t>
            </a:fld>
            <a:endParaRPr lang="en-US"/>
          </a:p>
        </p:txBody>
      </p:sp>
    </p:spTree>
    <p:extLst>
      <p:ext uri="{BB962C8B-B14F-4D97-AF65-F5344CB8AC3E}">
        <p14:creationId xmlns:p14="http://schemas.microsoft.com/office/powerpoint/2010/main" val="234989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the rate </a:t>
            </a:r>
            <a:r>
              <a:rPr lang="en-GB" dirty="0">
                <a:effectLst/>
              </a:rPr>
              <a:t>the Bank of England</a:t>
            </a:r>
            <a:r>
              <a:rPr lang="en-GB" dirty="0"/>
              <a:t> charges other banks and other lenders when they borrow money, and it's currently </a:t>
            </a:r>
            <a:r>
              <a:rPr lang="en-GB" b="1" dirty="0"/>
              <a:t>3.00%</a:t>
            </a:r>
            <a:r>
              <a:rPr lang="en-GB" dirty="0"/>
              <a:t>. The last time it was this high, was in 2008. The base rate influences the interest rates that many lenders charge for mortgages, loans and other types of credit they offer people.</a:t>
            </a:r>
            <a:r>
              <a:rPr lang="en-GB" sz="1200" dirty="0">
                <a:latin typeface="Intro Light" panose="02000000000000000000" pitchFamily="2" charset="77"/>
              </a:rPr>
              <a:t> The average two year fixed rate mortgage is now at 6.47% (October 2022), compared to 2.43% at the start of December last year. Personally, for me, I’ve had to put off purchasing my home in the short term, as the mortgage payments have gone from around £600 to £900 a month </a:t>
            </a:r>
          </a:p>
          <a:p>
            <a:pPr marL="0" indent="0">
              <a:buNone/>
            </a:pPr>
            <a:endParaRPr lang="en-GB" dirty="0"/>
          </a:p>
          <a:p>
            <a:endParaRPr lang="en-GB" dirty="0"/>
          </a:p>
          <a:p>
            <a:pPr marL="0" indent="0">
              <a:buNone/>
            </a:pPr>
            <a:r>
              <a:rPr lang="en-GB" dirty="0"/>
              <a:t>The Bank of England can change the base rate as a means of influencing the UK economy. Lower rates encourage people to spend more, but this can lead to inflation – an increase to living costs as goods become more expensive. Higher rates can have the opposite effect. The Bank of England reviews the base rate 8 times a year. </a:t>
            </a:r>
            <a:endParaRPr lang="en-US" dirty="0"/>
          </a:p>
          <a:p>
            <a:endParaRPr lang="en-US" dirty="0"/>
          </a:p>
        </p:txBody>
      </p:sp>
      <p:sp>
        <p:nvSpPr>
          <p:cNvPr id="4" name="Slide Number Placeholder 3"/>
          <p:cNvSpPr>
            <a:spLocks noGrp="1"/>
          </p:cNvSpPr>
          <p:nvPr>
            <p:ph type="sldNum" sz="quarter" idx="5"/>
          </p:nvPr>
        </p:nvSpPr>
        <p:spPr/>
        <p:txBody>
          <a:bodyPr/>
          <a:lstStyle/>
          <a:p>
            <a:fld id="{E607C4D0-CA3A-B241-B079-CF14712D1FEE}" type="slidenum">
              <a:rPr lang="en-US" smtClean="0"/>
              <a:t>5</a:t>
            </a:fld>
            <a:endParaRPr lang="en-US"/>
          </a:p>
        </p:txBody>
      </p:sp>
    </p:spTree>
    <p:extLst>
      <p:ext uri="{BB962C8B-B14F-4D97-AF65-F5344CB8AC3E}">
        <p14:creationId xmlns:p14="http://schemas.microsoft.com/office/powerpoint/2010/main" val="19505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Returns are the profit you earn from your investments.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Divdends</a:t>
            </a:r>
            <a:r>
              <a:rPr lang="en-GB" dirty="0"/>
              <a:t> are payments made by a company which represents a portion of a companies earnings</a:t>
            </a:r>
          </a:p>
          <a:p>
            <a:endParaRPr lang="en-US" dirty="0"/>
          </a:p>
          <a:p>
            <a:pPr marL="0" indent="0">
              <a:buNone/>
            </a:pPr>
            <a:r>
              <a:rPr lang="en-GB" dirty="0"/>
              <a:t>the difference between the price you pay and the price you sell for – capital gains or losses </a:t>
            </a:r>
          </a:p>
          <a:p>
            <a:pPr marL="0" indent="0">
              <a:buNone/>
            </a:pPr>
            <a:r>
              <a:rPr lang="en-GB" dirty="0"/>
              <a:t>With an instant access cash account you can withdraw money whenever you like and it’s generally considered a secure investment. The same money put into fixed interest securities, shares or property is likely to go up and down in value but should grow more over the longer term, although each is likely to grow by different amounts.</a:t>
            </a:r>
          </a:p>
          <a:p>
            <a:endParaRPr lang="en-US" dirty="0"/>
          </a:p>
        </p:txBody>
      </p:sp>
      <p:sp>
        <p:nvSpPr>
          <p:cNvPr id="4" name="Slide Number Placeholder 3"/>
          <p:cNvSpPr>
            <a:spLocks noGrp="1"/>
          </p:cNvSpPr>
          <p:nvPr>
            <p:ph type="sldNum" sz="quarter" idx="5"/>
          </p:nvPr>
        </p:nvSpPr>
        <p:spPr/>
        <p:txBody>
          <a:bodyPr/>
          <a:lstStyle/>
          <a:p>
            <a:fld id="{E607C4D0-CA3A-B241-B079-CF14712D1FEE}" type="slidenum">
              <a:rPr lang="en-US" smtClean="0"/>
              <a:t>6</a:t>
            </a:fld>
            <a:endParaRPr lang="en-US"/>
          </a:p>
        </p:txBody>
      </p:sp>
    </p:spTree>
    <p:extLst>
      <p:ext uri="{BB962C8B-B14F-4D97-AF65-F5344CB8AC3E}">
        <p14:creationId xmlns:p14="http://schemas.microsoft.com/office/powerpoint/2010/main" val="173927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things worthwhile take time, and effort! If you have a long time horizon, you might feel comfortable taking a bit more risk, because you have time to ride out the ups and downs of the market .</a:t>
            </a:r>
          </a:p>
          <a:p>
            <a:r>
              <a:rPr lang="en-US" dirty="0"/>
              <a:t>The longer you leave your funds invested, the more likely you are to be able to ride out some of the volatility in the market, along with the combined effect of benefitting from compounding interest as </a:t>
            </a:r>
            <a:r>
              <a:rPr lang="en-US" dirty="0" err="1"/>
              <a:t>ali</a:t>
            </a:r>
            <a:r>
              <a:rPr lang="en-US" dirty="0"/>
              <a:t> mentioned - </a:t>
            </a:r>
            <a:r>
              <a:rPr lang="en-US" dirty="0" err="1"/>
              <a:t>rome</a:t>
            </a:r>
            <a:r>
              <a:rPr lang="en-US" dirty="0"/>
              <a:t> wasn’t built in a day, and neither is the majority of wealth!</a:t>
            </a:r>
          </a:p>
          <a:p>
            <a:endParaRPr lang="en-US" dirty="0"/>
          </a:p>
        </p:txBody>
      </p:sp>
      <p:sp>
        <p:nvSpPr>
          <p:cNvPr id="4" name="Slide Number Placeholder 3"/>
          <p:cNvSpPr>
            <a:spLocks noGrp="1"/>
          </p:cNvSpPr>
          <p:nvPr>
            <p:ph type="sldNum" sz="quarter" idx="5"/>
          </p:nvPr>
        </p:nvSpPr>
        <p:spPr/>
        <p:txBody>
          <a:bodyPr/>
          <a:lstStyle/>
          <a:p>
            <a:fld id="{E607C4D0-CA3A-B241-B079-CF14712D1FEE}" type="slidenum">
              <a:rPr lang="en-US" smtClean="0"/>
              <a:t>7</a:t>
            </a:fld>
            <a:endParaRPr lang="en-US"/>
          </a:p>
        </p:txBody>
      </p:sp>
    </p:spTree>
    <p:extLst>
      <p:ext uri="{BB962C8B-B14F-4D97-AF65-F5344CB8AC3E}">
        <p14:creationId xmlns:p14="http://schemas.microsoft.com/office/powerpoint/2010/main" val="238816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above is a world equity index</a:t>
            </a:r>
          </a:p>
          <a:p>
            <a:r>
              <a:rPr lang="en-US" dirty="0" err="1"/>
              <a:t>Annualised</a:t>
            </a:r>
            <a:r>
              <a:rPr lang="en-US" dirty="0"/>
              <a:t> growth of 10.94% since 1978</a:t>
            </a:r>
          </a:p>
          <a:p>
            <a:endParaRPr lang="en-US" dirty="0"/>
          </a:p>
          <a:p>
            <a:r>
              <a:rPr lang="en-US" dirty="0" err="1"/>
              <a:t>Behavioural</a:t>
            </a:r>
            <a:r>
              <a:rPr lang="en-US" dirty="0"/>
              <a:t> finance – many people who are not used to investing or do so without advice buy high and sell low</a:t>
            </a:r>
          </a:p>
          <a:p>
            <a:endParaRPr lang="en-US" dirty="0"/>
          </a:p>
          <a:p>
            <a:r>
              <a:rPr lang="en-US" dirty="0"/>
              <a:t>Buy on the hype, and sell when investment start to fall in value</a:t>
            </a:r>
          </a:p>
        </p:txBody>
      </p:sp>
      <p:sp>
        <p:nvSpPr>
          <p:cNvPr id="4" name="Slide Number Placeholder 3"/>
          <p:cNvSpPr>
            <a:spLocks noGrp="1"/>
          </p:cNvSpPr>
          <p:nvPr>
            <p:ph type="sldNum" sz="quarter" idx="5"/>
          </p:nvPr>
        </p:nvSpPr>
        <p:spPr/>
        <p:txBody>
          <a:bodyPr/>
          <a:lstStyle/>
          <a:p>
            <a:fld id="{E607C4D0-CA3A-B241-B079-CF14712D1FEE}" type="slidenum">
              <a:rPr lang="en-US" smtClean="0"/>
              <a:t>8</a:t>
            </a:fld>
            <a:endParaRPr lang="en-US"/>
          </a:p>
        </p:txBody>
      </p:sp>
    </p:spTree>
    <p:extLst>
      <p:ext uri="{BB962C8B-B14F-4D97-AF65-F5344CB8AC3E}">
        <p14:creationId xmlns:p14="http://schemas.microsoft.com/office/powerpoint/2010/main" val="70416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above is a world equity index</a:t>
            </a:r>
          </a:p>
          <a:p>
            <a:r>
              <a:rPr lang="en-US" dirty="0" err="1"/>
              <a:t>Annualised</a:t>
            </a:r>
            <a:r>
              <a:rPr lang="en-US" dirty="0"/>
              <a:t> growth of 10.94% since 1978</a:t>
            </a:r>
          </a:p>
          <a:p>
            <a:endParaRPr lang="en-US" dirty="0"/>
          </a:p>
          <a:p>
            <a:r>
              <a:rPr lang="en-US" dirty="0" err="1"/>
              <a:t>Behavioural</a:t>
            </a:r>
            <a:r>
              <a:rPr lang="en-US" dirty="0"/>
              <a:t> finance – many people who are not used to investing or do so without advice buy high and sell low</a:t>
            </a:r>
          </a:p>
          <a:p>
            <a:endParaRPr lang="en-US" dirty="0"/>
          </a:p>
          <a:p>
            <a:r>
              <a:rPr lang="en-US" dirty="0"/>
              <a:t>Buy on the hype, and sell when investment start to fall in value</a:t>
            </a:r>
          </a:p>
          <a:p>
            <a:endParaRPr lang="en-US" dirty="0"/>
          </a:p>
          <a:p>
            <a:r>
              <a:rPr lang="en-US" dirty="0"/>
              <a:t>If invested at the turn of the millennium, wouldn’t have seen a positive return on investment for around 11 years</a:t>
            </a:r>
          </a:p>
        </p:txBody>
      </p:sp>
      <p:sp>
        <p:nvSpPr>
          <p:cNvPr id="4" name="Slide Number Placeholder 3"/>
          <p:cNvSpPr>
            <a:spLocks noGrp="1"/>
          </p:cNvSpPr>
          <p:nvPr>
            <p:ph type="sldNum" sz="quarter" idx="5"/>
          </p:nvPr>
        </p:nvSpPr>
        <p:spPr/>
        <p:txBody>
          <a:bodyPr/>
          <a:lstStyle/>
          <a:p>
            <a:fld id="{E607C4D0-CA3A-B241-B079-CF14712D1FEE}" type="slidenum">
              <a:rPr lang="en-US" smtClean="0"/>
              <a:t>9</a:t>
            </a:fld>
            <a:endParaRPr lang="en-US"/>
          </a:p>
        </p:txBody>
      </p:sp>
    </p:spTree>
    <p:extLst>
      <p:ext uri="{BB962C8B-B14F-4D97-AF65-F5344CB8AC3E}">
        <p14:creationId xmlns:p14="http://schemas.microsoft.com/office/powerpoint/2010/main" val="300603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above is a world equity index</a:t>
            </a:r>
          </a:p>
          <a:p>
            <a:r>
              <a:rPr lang="en-US" dirty="0" err="1"/>
              <a:t>Annualised</a:t>
            </a:r>
            <a:r>
              <a:rPr lang="en-US" dirty="0"/>
              <a:t> growth of 10.94% since 1978</a:t>
            </a:r>
          </a:p>
          <a:p>
            <a:endParaRPr lang="en-US" dirty="0"/>
          </a:p>
          <a:p>
            <a:r>
              <a:rPr lang="en-US" dirty="0" err="1"/>
              <a:t>Behavioural</a:t>
            </a:r>
            <a:r>
              <a:rPr lang="en-US" dirty="0"/>
              <a:t> finance – many people who are not used to investing or do so without advice buy high and sell low</a:t>
            </a:r>
          </a:p>
          <a:p>
            <a:endParaRPr lang="en-US" dirty="0"/>
          </a:p>
          <a:p>
            <a:r>
              <a:rPr lang="en-US" dirty="0"/>
              <a:t>Buy on the hype, and sell when investment start to fall in value</a:t>
            </a:r>
          </a:p>
        </p:txBody>
      </p:sp>
      <p:sp>
        <p:nvSpPr>
          <p:cNvPr id="4" name="Slide Number Placeholder 3"/>
          <p:cNvSpPr>
            <a:spLocks noGrp="1"/>
          </p:cNvSpPr>
          <p:nvPr>
            <p:ph type="sldNum" sz="quarter" idx="5"/>
          </p:nvPr>
        </p:nvSpPr>
        <p:spPr/>
        <p:txBody>
          <a:bodyPr/>
          <a:lstStyle/>
          <a:p>
            <a:fld id="{E607C4D0-CA3A-B241-B079-CF14712D1FEE}" type="slidenum">
              <a:rPr lang="en-US" smtClean="0"/>
              <a:t>10</a:t>
            </a:fld>
            <a:endParaRPr lang="en-US"/>
          </a:p>
        </p:txBody>
      </p:sp>
    </p:spTree>
    <p:extLst>
      <p:ext uri="{BB962C8B-B14F-4D97-AF65-F5344CB8AC3E}">
        <p14:creationId xmlns:p14="http://schemas.microsoft.com/office/powerpoint/2010/main" val="134318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None of us likes to gamble with our savings, but the truth is that there’s no such thing as a ‘no-risk’ investment.</a:t>
            </a:r>
          </a:p>
          <a:p>
            <a:r>
              <a:rPr lang="en-GB" dirty="0"/>
              <a:t>At the heart of investing there is a simple trade-off: the more  risk you take, the more you can get back or lose (and the lower the risk you take, the less you’re likely to get back or lose).</a:t>
            </a:r>
          </a:p>
          <a:p>
            <a:r>
              <a:rPr lang="en-GB" dirty="0"/>
              <a:t>But while you’re always taking on some risk when you invest, the amount varies between different types of investment.</a:t>
            </a:r>
          </a:p>
          <a:p>
            <a:endParaRPr lang="en-US" dirty="0"/>
          </a:p>
          <a:p>
            <a:r>
              <a:rPr lang="en-US" dirty="0"/>
              <a:t>Inflation risk - With cash, </a:t>
            </a:r>
            <a:r>
              <a:rPr lang="en-GB" dirty="0"/>
              <a:t>money you place in secure deposits such as savings accounts risks losing value in real terms (buying power) over time.</a:t>
            </a:r>
          </a:p>
          <a:p>
            <a:r>
              <a:rPr lang="en-GB" dirty="0"/>
              <a:t>This is because the interest rate paid on cash accounts won’t always keep up with rising prices (inflation).  Interest rates are currently quite good for savings accounts, but its still much lower than the rate of inflation.</a:t>
            </a:r>
          </a:p>
          <a:p>
            <a:endParaRPr lang="en-GB" dirty="0"/>
          </a:p>
          <a:p>
            <a:r>
              <a:rPr lang="en-GB" dirty="0"/>
              <a:t>Interest risk - On the other hand, index-linked investments that follow the rate of inflation don’t always follow market interest rates. This means that if inflation falls you could earn less in interest than you expected.</a:t>
            </a:r>
          </a:p>
          <a:p>
            <a:endParaRPr lang="en-GB" dirty="0"/>
          </a:p>
          <a:p>
            <a:r>
              <a:rPr lang="en-GB" dirty="0"/>
              <a:t>Capital risk – as a general rule, if you aim for higher returns you must be willing to take a higher risk. This is because where higher returns can potentially be earned there is also a greater chance of a drop in the value of your investment. You need to find a balance between the risk to your capital that you can cope with and the returns you need to reach your investment goals.</a:t>
            </a:r>
          </a:p>
          <a:p>
            <a:endParaRPr lang="en-GB" dirty="0"/>
          </a:p>
          <a:p>
            <a:r>
              <a:rPr lang="en-GB" dirty="0"/>
              <a:t>Market risk - this is the risk of a fall in the stock market of the country where your money is invested. When an index such as the FTSE 100 falls, most shares usually fall too. </a:t>
            </a:r>
          </a:p>
          <a:p>
            <a:endParaRPr lang="en-GB" dirty="0"/>
          </a:p>
          <a:p>
            <a:r>
              <a:rPr lang="en-GB" dirty="0"/>
              <a:t>Performance risk – there is no guarantee that your investment is going to perform well!</a:t>
            </a:r>
          </a:p>
          <a:p>
            <a:endParaRPr lang="en-GB" dirty="0"/>
          </a:p>
          <a:p>
            <a:endParaRPr lang="en-US" dirty="0"/>
          </a:p>
        </p:txBody>
      </p:sp>
      <p:sp>
        <p:nvSpPr>
          <p:cNvPr id="4" name="Slide Number Placeholder 3"/>
          <p:cNvSpPr>
            <a:spLocks noGrp="1"/>
          </p:cNvSpPr>
          <p:nvPr>
            <p:ph type="sldNum" sz="quarter" idx="5"/>
          </p:nvPr>
        </p:nvSpPr>
        <p:spPr/>
        <p:txBody>
          <a:bodyPr/>
          <a:lstStyle/>
          <a:p>
            <a:fld id="{E607C4D0-CA3A-B241-B079-CF14712D1FEE}" type="slidenum">
              <a:rPr lang="en-US" smtClean="0"/>
              <a:t>11</a:t>
            </a:fld>
            <a:endParaRPr lang="en-US"/>
          </a:p>
        </p:txBody>
      </p:sp>
    </p:spTree>
    <p:extLst>
      <p:ext uri="{BB962C8B-B14F-4D97-AF65-F5344CB8AC3E}">
        <p14:creationId xmlns:p14="http://schemas.microsoft.com/office/powerpoint/2010/main" val="184087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5143-C549-7446-B491-5C45392ED55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50CF062-B8D0-7C4C-89C4-8D0EE9321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98741E1-6FB8-AB4D-9167-652AA1E1900A}"/>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5" name="Footer Placeholder 4">
            <a:extLst>
              <a:ext uri="{FF2B5EF4-FFF2-40B4-BE49-F238E27FC236}">
                <a16:creationId xmlns:a16="http://schemas.microsoft.com/office/drawing/2014/main" id="{8B86970C-1FD7-434B-8A44-339C534C8A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57780E-CC00-9741-921F-64356BB47789}"/>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416987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7F34-19EA-F144-B1E1-6CC8666E51A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BD748FF-5281-6A47-975A-9EA65928AF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B39D0B-3429-9841-81FE-5DD324F46558}"/>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5" name="Footer Placeholder 4">
            <a:extLst>
              <a:ext uri="{FF2B5EF4-FFF2-40B4-BE49-F238E27FC236}">
                <a16:creationId xmlns:a16="http://schemas.microsoft.com/office/drawing/2014/main" id="{5B4DC5D3-41CF-FA4B-9A5B-E5A601396A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FBDE30-A3EE-7C46-803C-9BD6488DEC1A}"/>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314075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83616-78A2-994E-A288-B2DFC4E1885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FE9D281-8425-8F43-8F46-E03961BAC73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193A07-4B5E-0D4C-B091-855C787BC79D}"/>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5" name="Footer Placeholder 4">
            <a:extLst>
              <a:ext uri="{FF2B5EF4-FFF2-40B4-BE49-F238E27FC236}">
                <a16:creationId xmlns:a16="http://schemas.microsoft.com/office/drawing/2014/main" id="{D14D3D7B-5FE4-934B-9765-F06416D00C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B74CD-8996-1A4E-BD3E-F5962E7CFB3E}"/>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78221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012D-8816-7343-BB49-78F6525AF3F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6E6B56-691C-2A43-B87B-C312585622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13D53D-D56F-264B-9ADD-008253A3A546}"/>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5" name="Footer Placeholder 4">
            <a:extLst>
              <a:ext uri="{FF2B5EF4-FFF2-40B4-BE49-F238E27FC236}">
                <a16:creationId xmlns:a16="http://schemas.microsoft.com/office/drawing/2014/main" id="{950D5BB3-C56D-564A-A980-04E08CDD39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A40D19-4877-AC49-BAE4-D2FD1EFDC33E}"/>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6528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39FD-6EFD-5143-979A-5D4EB3574D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A8E5AEE-0442-834E-BFE4-B8E03AEB5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154B6E-5933-C042-8671-B24045627166}"/>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5" name="Footer Placeholder 4">
            <a:extLst>
              <a:ext uri="{FF2B5EF4-FFF2-40B4-BE49-F238E27FC236}">
                <a16:creationId xmlns:a16="http://schemas.microsoft.com/office/drawing/2014/main" id="{7AD6BBE4-DD18-C64B-ABD7-9BC83050EE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96707C-B8B0-CC4B-A3F3-59A6FE084344}"/>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15910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6EC5-CDA0-CE45-B364-A9D4D6AA61E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0E5BD0F-08CE-2F48-8A17-E134F518DED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CC7BDFD-AB24-7547-A6DA-76FAD9D7DC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B109444-3335-C041-924E-DFED5C333B05}"/>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6" name="Footer Placeholder 5">
            <a:extLst>
              <a:ext uri="{FF2B5EF4-FFF2-40B4-BE49-F238E27FC236}">
                <a16:creationId xmlns:a16="http://schemas.microsoft.com/office/drawing/2014/main" id="{4A65FDC3-0E6F-3142-AB86-9E2F4A5F54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FA320B-C574-B349-B6EC-7DC35122FA9D}"/>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48471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BA34-1F02-E645-86D2-48401057672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1386C0A-0563-7447-B1BB-F69F71AC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E1FDE9E-5AE7-A84F-95CA-04D04D87EFF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D46BC54-7449-8546-A9D0-F21D2E74C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CFBABE-6D17-674E-A4A3-8E2546F37A7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3703DD8-C600-9044-8070-14A572F07E2F}"/>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8" name="Footer Placeholder 7">
            <a:extLst>
              <a:ext uri="{FF2B5EF4-FFF2-40B4-BE49-F238E27FC236}">
                <a16:creationId xmlns:a16="http://schemas.microsoft.com/office/drawing/2014/main" id="{2C8B244E-0DD8-5547-B52E-8B3683D267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5153D5-CF43-614C-AB07-B0B27148A73D}"/>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179656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23EA-CB1A-E148-BE7C-B307DD9A7E5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6820EA2-3510-3440-BA76-77F7BE34D9DA}"/>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4" name="Footer Placeholder 3">
            <a:extLst>
              <a:ext uri="{FF2B5EF4-FFF2-40B4-BE49-F238E27FC236}">
                <a16:creationId xmlns:a16="http://schemas.microsoft.com/office/drawing/2014/main" id="{3616D271-B162-8B47-A1FD-4B18215020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537A4B-0804-E340-AF71-8061098F642F}"/>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8090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61030F-A61D-A842-BFF2-0E763A11C984}"/>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3" name="Footer Placeholder 2">
            <a:extLst>
              <a:ext uri="{FF2B5EF4-FFF2-40B4-BE49-F238E27FC236}">
                <a16:creationId xmlns:a16="http://schemas.microsoft.com/office/drawing/2014/main" id="{08B4BEFD-62FB-4B44-A6DB-30B15D1C7E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FC0DBC-4B15-F140-824F-48D5B46D816B}"/>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40293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092F-60AF-274B-9FBA-054F82359B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FEB7101-530F-9842-9669-7AC00AFDBE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A863C85-2E32-5247-BEE5-2A4777142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5F8A39-E4F3-7449-BAB4-2109380690BA}"/>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6" name="Footer Placeholder 5">
            <a:extLst>
              <a:ext uri="{FF2B5EF4-FFF2-40B4-BE49-F238E27FC236}">
                <a16:creationId xmlns:a16="http://schemas.microsoft.com/office/drawing/2014/main" id="{CC0F477D-E656-3B47-9152-DF8D1DA8C6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8ACF2-B7ED-FB4F-B026-C838D4EE4981}"/>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378068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289B-1DFD-2C48-BE64-24704DF375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07893A6-7561-EA4E-984D-834B85F98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65F0B8-D6D2-B843-812C-BC49028AF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6A4784-E462-5643-8AD3-40A0AFED8EA8}"/>
              </a:ext>
            </a:extLst>
          </p:cNvPr>
          <p:cNvSpPr>
            <a:spLocks noGrp="1"/>
          </p:cNvSpPr>
          <p:nvPr>
            <p:ph type="dt" sz="half" idx="10"/>
          </p:nvPr>
        </p:nvSpPr>
        <p:spPr/>
        <p:txBody>
          <a:bodyPr/>
          <a:lstStyle/>
          <a:p>
            <a:fld id="{FAAAE94E-552D-9A4C-AFD4-699A29400BBB}" type="datetimeFigureOut">
              <a:rPr lang="en-GB" smtClean="0"/>
              <a:t>10/11/2022</a:t>
            </a:fld>
            <a:endParaRPr lang="en-GB"/>
          </a:p>
        </p:txBody>
      </p:sp>
      <p:sp>
        <p:nvSpPr>
          <p:cNvPr id="6" name="Footer Placeholder 5">
            <a:extLst>
              <a:ext uri="{FF2B5EF4-FFF2-40B4-BE49-F238E27FC236}">
                <a16:creationId xmlns:a16="http://schemas.microsoft.com/office/drawing/2014/main" id="{424B0D1B-9137-7947-A1C1-7C5BBBE8B2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82B058-01C7-024C-B372-E84869ECA592}"/>
              </a:ext>
            </a:extLst>
          </p:cNvPr>
          <p:cNvSpPr>
            <a:spLocks noGrp="1"/>
          </p:cNvSpPr>
          <p:nvPr>
            <p:ph type="sldNum" sz="quarter" idx="12"/>
          </p:nvPr>
        </p:nvSpPr>
        <p:spPr/>
        <p:txBody>
          <a:bodyPr/>
          <a:lstStyle/>
          <a:p>
            <a:fld id="{9DD53206-46D8-D949-9C21-4C9F9F2A3F78}" type="slidenum">
              <a:rPr lang="en-GB" smtClean="0"/>
              <a:t>‹#›</a:t>
            </a:fld>
            <a:endParaRPr lang="en-GB"/>
          </a:p>
        </p:txBody>
      </p:sp>
    </p:spTree>
    <p:extLst>
      <p:ext uri="{BB962C8B-B14F-4D97-AF65-F5344CB8AC3E}">
        <p14:creationId xmlns:p14="http://schemas.microsoft.com/office/powerpoint/2010/main" val="387514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8F6EE-E49F-B741-928E-82B8C162D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AE604B3-3382-5849-B640-10029447A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C9C05E-AF91-144F-860A-D6BF5DAB51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AE94E-552D-9A4C-AFD4-699A29400BBB}" type="datetimeFigureOut">
              <a:rPr lang="en-GB" smtClean="0"/>
              <a:t>10/11/2022</a:t>
            </a:fld>
            <a:endParaRPr lang="en-GB"/>
          </a:p>
        </p:txBody>
      </p:sp>
      <p:sp>
        <p:nvSpPr>
          <p:cNvPr id="5" name="Footer Placeholder 4">
            <a:extLst>
              <a:ext uri="{FF2B5EF4-FFF2-40B4-BE49-F238E27FC236}">
                <a16:creationId xmlns:a16="http://schemas.microsoft.com/office/drawing/2014/main" id="{F680C92C-B65C-E947-B385-44D448B2BD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71F1DB-BA40-F64D-BE9B-58CF23EC6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53206-46D8-D949-9C21-4C9F9F2A3F78}" type="slidenum">
              <a:rPr lang="en-GB" smtClean="0"/>
              <a:t>‹#›</a:t>
            </a:fld>
            <a:endParaRPr lang="en-GB"/>
          </a:p>
        </p:txBody>
      </p:sp>
    </p:spTree>
    <p:extLst>
      <p:ext uri="{BB962C8B-B14F-4D97-AF65-F5344CB8AC3E}">
        <p14:creationId xmlns:p14="http://schemas.microsoft.com/office/powerpoint/2010/main" val="92150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68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35C0CA"/>
                </a:solidFill>
                <a:latin typeface="Intro Regular" panose="02000000000000000000" pitchFamily="2" charset="77"/>
              </a:rPr>
              <a:t>Future Value of Money</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554019"/>
          </a:xfrm>
        </p:spPr>
        <p:txBody>
          <a:bodyPr>
            <a:normAutofit/>
          </a:bodyPr>
          <a:lstStyle/>
          <a:p>
            <a:pPr>
              <a:buBlip>
                <a:blip r:embed="rId3"/>
              </a:buBlip>
            </a:pPr>
            <a:r>
              <a:rPr lang="en-GB" sz="2400" dirty="0">
                <a:latin typeface="Intro Light" panose="02000000000000000000" pitchFamily="2" charset="77"/>
              </a:rPr>
              <a:t> Time IN the market, not </a:t>
            </a:r>
            <a:r>
              <a:rPr lang="en-GB" sz="2400" dirty="0" err="1">
                <a:latin typeface="Intro Light" panose="02000000000000000000" pitchFamily="2" charset="77"/>
              </a:rPr>
              <a:t>timING</a:t>
            </a:r>
            <a:r>
              <a:rPr lang="en-GB" sz="2400" dirty="0">
                <a:latin typeface="Intro Light" panose="02000000000000000000" pitchFamily="2" charset="77"/>
              </a:rPr>
              <a:t> the market</a:t>
            </a:r>
          </a:p>
          <a:p>
            <a:pPr marL="0" indent="0">
              <a:buNone/>
            </a:pPr>
            <a:endParaRPr lang="en-GB" sz="2400" dirty="0">
              <a:latin typeface="Intro Light" panose="02000000000000000000" pitchFamily="2" charset="77"/>
            </a:endParaRPr>
          </a:p>
        </p:txBody>
      </p:sp>
      <p:pic>
        <p:nvPicPr>
          <p:cNvPr id="5" name="Picture 4" descr="Chart, line chart&#10;&#10;Description automatically generated">
            <a:extLst>
              <a:ext uri="{FF2B5EF4-FFF2-40B4-BE49-F238E27FC236}">
                <a16:creationId xmlns:a16="http://schemas.microsoft.com/office/drawing/2014/main" id="{1E2B7A36-BADD-0D53-2186-EBDE8254FEB1}"/>
              </a:ext>
            </a:extLst>
          </p:cNvPr>
          <p:cNvPicPr>
            <a:picLocks noChangeAspect="1"/>
          </p:cNvPicPr>
          <p:nvPr/>
        </p:nvPicPr>
        <p:blipFill>
          <a:blip r:embed="rId4"/>
          <a:stretch>
            <a:fillRect/>
          </a:stretch>
        </p:blipFill>
        <p:spPr>
          <a:xfrm>
            <a:off x="1969663" y="2292867"/>
            <a:ext cx="8252673" cy="4370981"/>
          </a:xfrm>
          <a:prstGeom prst="rect">
            <a:avLst/>
          </a:prstGeom>
        </p:spPr>
      </p:pic>
    </p:spTree>
    <p:extLst>
      <p:ext uri="{BB962C8B-B14F-4D97-AF65-F5344CB8AC3E}">
        <p14:creationId xmlns:p14="http://schemas.microsoft.com/office/powerpoint/2010/main" val="311080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The big risk…</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3165231" y="3447816"/>
            <a:ext cx="6501472" cy="2384553"/>
          </a:xfrm>
        </p:spPr>
        <p:txBody>
          <a:bodyPr>
            <a:normAutofit/>
          </a:bodyPr>
          <a:lstStyle/>
          <a:p>
            <a:pPr marL="0" indent="0">
              <a:buNone/>
            </a:pPr>
            <a:r>
              <a:rPr lang="en-GB" sz="2400" dirty="0">
                <a:latin typeface="Intro Light" panose="02000000000000000000" pitchFamily="2" charset="77"/>
              </a:rPr>
              <a:t>The more risk you take, the more you can get back, or lose!</a:t>
            </a:r>
          </a:p>
          <a:p>
            <a:pPr marL="0" indent="0">
              <a:buNone/>
            </a:pPr>
            <a:endParaRPr lang="en-GB" sz="2400" dirty="0">
              <a:latin typeface="Intro Light" panose="02000000000000000000" pitchFamily="2" charset="77"/>
            </a:endParaRPr>
          </a:p>
        </p:txBody>
      </p:sp>
      <p:pic>
        <p:nvPicPr>
          <p:cNvPr id="1026" name="Picture 2" descr="61 Investment Memes To Make You Laugh, Cry &amp; Learn - Slice The Acorn">
            <a:extLst>
              <a:ext uri="{FF2B5EF4-FFF2-40B4-BE49-F238E27FC236}">
                <a16:creationId xmlns:a16="http://schemas.microsoft.com/office/drawing/2014/main" id="{7D88EAE5-A874-A75A-C865-0A2BF559B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031" y="1623780"/>
            <a:ext cx="7537938" cy="423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1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What is a fund?</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marL="0" indent="0">
              <a:buNone/>
            </a:pPr>
            <a:r>
              <a:rPr lang="en-GB" sz="2400" dirty="0">
                <a:latin typeface="Intro Light" panose="02000000000000000000" pitchFamily="2" charset="77"/>
              </a:rPr>
              <a:t>Funds are a ready-made basket of investments.</a:t>
            </a:r>
          </a:p>
          <a:p>
            <a:pPr marL="0" indent="0">
              <a:buNone/>
            </a:pPr>
            <a:endParaRPr lang="en-GB" sz="2400" dirty="0">
              <a:latin typeface="Intro Light" panose="02000000000000000000" pitchFamily="2" charset="77"/>
            </a:endParaRPr>
          </a:p>
          <a:p>
            <a:pPr marL="0" indent="0">
              <a:buNone/>
            </a:pPr>
            <a:r>
              <a:rPr lang="en-GB" sz="2400" dirty="0">
                <a:latin typeface="Intro Light" panose="02000000000000000000" pitchFamily="2" charset="77"/>
              </a:rPr>
              <a:t>There are two main types of funds-</a:t>
            </a:r>
          </a:p>
          <a:p>
            <a:r>
              <a:rPr lang="en-GB" sz="2400" dirty="0">
                <a:latin typeface="Intro Light" panose="02000000000000000000" pitchFamily="2" charset="77"/>
              </a:rPr>
              <a:t>Active or multi fund</a:t>
            </a:r>
          </a:p>
          <a:p>
            <a:r>
              <a:rPr lang="en-GB" sz="2400" dirty="0">
                <a:latin typeface="Intro Light" panose="02000000000000000000" pitchFamily="2" charset="77"/>
              </a:rPr>
              <a:t>Passive or index fund</a:t>
            </a:r>
          </a:p>
          <a:p>
            <a:endParaRPr lang="en-GB" sz="2400" dirty="0">
              <a:latin typeface="Intro Light" panose="02000000000000000000" pitchFamily="2" charset="77"/>
            </a:endParaRPr>
          </a:p>
          <a:p>
            <a:pPr marL="0" indent="0">
              <a:buNone/>
            </a:pPr>
            <a:r>
              <a:rPr lang="en-GB" sz="2400" dirty="0">
                <a:latin typeface="Intro Light" panose="02000000000000000000" pitchFamily="2" charset="77"/>
              </a:rPr>
              <a:t>Which can come in two varieties –</a:t>
            </a:r>
          </a:p>
          <a:p>
            <a:r>
              <a:rPr lang="en-GB" sz="2400" dirty="0">
                <a:latin typeface="Intro Light" panose="02000000000000000000" pitchFamily="2" charset="77"/>
              </a:rPr>
              <a:t>Inc – Income fund</a:t>
            </a:r>
          </a:p>
          <a:p>
            <a:r>
              <a:rPr lang="en-GB" sz="2400" dirty="0" err="1">
                <a:latin typeface="Intro Light" panose="02000000000000000000" pitchFamily="2" charset="77"/>
              </a:rPr>
              <a:t>Acc</a:t>
            </a:r>
            <a:r>
              <a:rPr lang="en-GB" sz="2400" dirty="0">
                <a:latin typeface="Intro Light" panose="02000000000000000000" pitchFamily="2" charset="77"/>
              </a:rPr>
              <a:t> – Accumulation fund</a:t>
            </a:r>
          </a:p>
          <a:p>
            <a:endParaRPr lang="en-GB" sz="2400" dirty="0">
              <a:latin typeface="Intro Light" panose="02000000000000000000" pitchFamily="2" charset="77"/>
            </a:endParaRPr>
          </a:p>
        </p:txBody>
      </p:sp>
    </p:spTree>
    <p:extLst>
      <p:ext uri="{BB962C8B-B14F-4D97-AF65-F5344CB8AC3E}">
        <p14:creationId xmlns:p14="http://schemas.microsoft.com/office/powerpoint/2010/main" val="168756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Asset Types</a:t>
            </a:r>
          </a:p>
        </p:txBody>
      </p:sp>
      <p:pic>
        <p:nvPicPr>
          <p:cNvPr id="2" name="Content Placeholder 4">
            <a:extLst>
              <a:ext uri="{FF2B5EF4-FFF2-40B4-BE49-F238E27FC236}">
                <a16:creationId xmlns:a16="http://schemas.microsoft.com/office/drawing/2014/main" id="{C9ECAA51-47A3-D786-B25D-B3E4F24B9272}"/>
              </a:ext>
            </a:extLst>
          </p:cNvPr>
          <p:cNvPicPr>
            <a:picLocks noGrp="1" noChangeAspect="1"/>
          </p:cNvPicPr>
          <p:nvPr>
            <p:ph idx="1"/>
          </p:nvPr>
        </p:nvPicPr>
        <p:blipFill>
          <a:blip r:embed="rId3"/>
          <a:stretch>
            <a:fillRect/>
          </a:stretch>
        </p:blipFill>
        <p:spPr>
          <a:xfrm>
            <a:off x="1885624" y="1825625"/>
            <a:ext cx="8420752" cy="4151313"/>
          </a:xfrm>
        </p:spPr>
      </p:pic>
    </p:spTree>
    <p:extLst>
      <p:ext uri="{BB962C8B-B14F-4D97-AF65-F5344CB8AC3E}">
        <p14:creationId xmlns:p14="http://schemas.microsoft.com/office/powerpoint/2010/main" val="37751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What does a fund look like?</a:t>
            </a:r>
          </a:p>
        </p:txBody>
      </p:sp>
      <p:pic>
        <p:nvPicPr>
          <p:cNvPr id="5" name="Content Placeholder 4">
            <a:extLst>
              <a:ext uri="{FF2B5EF4-FFF2-40B4-BE49-F238E27FC236}">
                <a16:creationId xmlns:a16="http://schemas.microsoft.com/office/drawing/2014/main" id="{A330E17E-4C34-743E-FEC3-D307620D82DA}"/>
              </a:ext>
            </a:extLst>
          </p:cNvPr>
          <p:cNvPicPr>
            <a:picLocks noGrp="1" noChangeAspect="1"/>
          </p:cNvPicPr>
          <p:nvPr>
            <p:ph idx="1"/>
          </p:nvPr>
        </p:nvPicPr>
        <p:blipFill>
          <a:blip r:embed="rId3"/>
          <a:stretch>
            <a:fillRect/>
          </a:stretch>
        </p:blipFill>
        <p:spPr>
          <a:xfrm>
            <a:off x="2139950" y="2002631"/>
            <a:ext cx="7912100" cy="3797300"/>
          </a:xfrm>
          <a:prstGeom prst="rect">
            <a:avLst/>
          </a:prstGeom>
        </p:spPr>
      </p:pic>
    </p:spTree>
    <p:extLst>
      <p:ext uri="{BB962C8B-B14F-4D97-AF65-F5344CB8AC3E}">
        <p14:creationId xmlns:p14="http://schemas.microsoft.com/office/powerpoint/2010/main" val="200847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Performance</a:t>
            </a:r>
          </a:p>
        </p:txBody>
      </p:sp>
      <p:pic>
        <p:nvPicPr>
          <p:cNvPr id="9" name="Content Placeholder 8">
            <a:extLst>
              <a:ext uri="{FF2B5EF4-FFF2-40B4-BE49-F238E27FC236}">
                <a16:creationId xmlns:a16="http://schemas.microsoft.com/office/drawing/2014/main" id="{026BA4DD-A032-48B2-2D95-34EE78FB8F33}"/>
              </a:ext>
            </a:extLst>
          </p:cNvPr>
          <p:cNvPicPr>
            <a:picLocks noGrp="1" noChangeAspect="1"/>
          </p:cNvPicPr>
          <p:nvPr>
            <p:ph idx="1"/>
          </p:nvPr>
        </p:nvPicPr>
        <p:blipFill>
          <a:blip r:embed="rId3"/>
          <a:stretch>
            <a:fillRect/>
          </a:stretch>
        </p:blipFill>
        <p:spPr>
          <a:xfrm>
            <a:off x="-12111" y="1623780"/>
            <a:ext cx="12204111" cy="3998794"/>
          </a:xfrm>
          <a:prstGeom prst="rect">
            <a:avLst/>
          </a:prstGeom>
        </p:spPr>
      </p:pic>
    </p:spTree>
    <p:extLst>
      <p:ext uri="{BB962C8B-B14F-4D97-AF65-F5344CB8AC3E}">
        <p14:creationId xmlns:p14="http://schemas.microsoft.com/office/powerpoint/2010/main" val="317083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35C0CA"/>
                </a:solidFill>
                <a:latin typeface="Intro Regular" panose="02000000000000000000" pitchFamily="2" charset="77"/>
              </a:rPr>
              <a:t>Investing – why?</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1319358"/>
          </a:xfrm>
        </p:spPr>
        <p:txBody>
          <a:bodyPr>
            <a:normAutofit/>
          </a:bodyPr>
          <a:lstStyle/>
          <a:p>
            <a:pPr>
              <a:buBlip>
                <a:blip r:embed="rId3"/>
              </a:buBlip>
            </a:pPr>
            <a:r>
              <a:rPr lang="en-GB" sz="2000" dirty="0">
                <a:latin typeface="Intro Light" panose="02000000000000000000" pitchFamily="2" charset="77"/>
              </a:rPr>
              <a:t> Maintain or improve buying power of funds (beat inflation, basically)</a:t>
            </a:r>
          </a:p>
          <a:p>
            <a:pPr>
              <a:buBlip>
                <a:blip r:embed="rId3"/>
              </a:buBlip>
            </a:pPr>
            <a:r>
              <a:rPr lang="en-GB" sz="2000" dirty="0">
                <a:latin typeface="Intro Light" panose="02000000000000000000" pitchFamily="2" charset="77"/>
              </a:rPr>
              <a:t> Inflation measures the rising costs of goods over time</a:t>
            </a:r>
          </a:p>
          <a:p>
            <a:pPr>
              <a:buBlip>
                <a:blip r:embed="rId3"/>
              </a:buBlip>
            </a:pPr>
            <a:r>
              <a:rPr lang="en-GB" sz="2000" dirty="0">
                <a:latin typeface="Intro Light" panose="02000000000000000000" pitchFamily="2" charset="77"/>
              </a:rPr>
              <a:t> Long term target is 2% per year, but currently sitting at around 11%</a:t>
            </a:r>
          </a:p>
        </p:txBody>
      </p:sp>
      <p:grpSp>
        <p:nvGrpSpPr>
          <p:cNvPr id="30" name="Group 29">
            <a:extLst>
              <a:ext uri="{FF2B5EF4-FFF2-40B4-BE49-F238E27FC236}">
                <a16:creationId xmlns:a16="http://schemas.microsoft.com/office/drawing/2014/main" id="{9D439DA1-0EAF-8DEA-CF6A-E5D3DE0F1509}"/>
              </a:ext>
            </a:extLst>
          </p:cNvPr>
          <p:cNvGrpSpPr/>
          <p:nvPr/>
        </p:nvGrpSpPr>
        <p:grpSpPr>
          <a:xfrm>
            <a:off x="3105802" y="3020099"/>
            <a:ext cx="5046881" cy="3837901"/>
            <a:chOff x="3251992" y="3346826"/>
            <a:chExt cx="4079020" cy="3101891"/>
          </a:xfrm>
        </p:grpSpPr>
        <p:pic>
          <p:nvPicPr>
            <p:cNvPr id="25" name="Picture 24">
              <a:extLst>
                <a:ext uri="{FF2B5EF4-FFF2-40B4-BE49-F238E27FC236}">
                  <a16:creationId xmlns:a16="http://schemas.microsoft.com/office/drawing/2014/main" id="{76A7171F-E810-2C1B-EA1F-FF82965094EC}"/>
                </a:ext>
              </a:extLst>
            </p:cNvPr>
            <p:cNvPicPr>
              <a:picLocks noChangeAspect="1"/>
            </p:cNvPicPr>
            <p:nvPr/>
          </p:nvPicPr>
          <p:blipFill rotWithShape="1">
            <a:blip r:embed="rId4"/>
            <a:srcRect l="5509" t="22146" r="36798" b="23013"/>
            <a:stretch/>
          </p:blipFill>
          <p:spPr>
            <a:xfrm>
              <a:off x="3251992" y="3346826"/>
              <a:ext cx="4079020" cy="3101891"/>
            </a:xfrm>
            <a:prstGeom prst="rect">
              <a:avLst/>
            </a:prstGeom>
          </p:spPr>
        </p:pic>
        <p:cxnSp>
          <p:nvCxnSpPr>
            <p:cNvPr id="26" name="Straight Connector 25">
              <a:extLst>
                <a:ext uri="{FF2B5EF4-FFF2-40B4-BE49-F238E27FC236}">
                  <a16:creationId xmlns:a16="http://schemas.microsoft.com/office/drawing/2014/main" id="{98E85A71-B53D-3926-3635-56504E156178}"/>
                </a:ext>
              </a:extLst>
            </p:cNvPr>
            <p:cNvCxnSpPr/>
            <p:nvPr/>
          </p:nvCxnSpPr>
          <p:spPr>
            <a:xfrm flipV="1">
              <a:off x="5910736" y="4523945"/>
              <a:ext cx="0" cy="1264258"/>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7" name="Straight Connector 26">
              <a:extLst>
                <a:ext uri="{FF2B5EF4-FFF2-40B4-BE49-F238E27FC236}">
                  <a16:creationId xmlns:a16="http://schemas.microsoft.com/office/drawing/2014/main" id="{9677EAE4-4700-77EB-EA78-190022DC4586}"/>
                </a:ext>
              </a:extLst>
            </p:cNvPr>
            <p:cNvCxnSpPr>
              <a:cxnSpLocks/>
            </p:cNvCxnSpPr>
            <p:nvPr/>
          </p:nvCxnSpPr>
          <p:spPr>
            <a:xfrm flipH="1">
              <a:off x="4112416" y="4523945"/>
              <a:ext cx="179832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8" name="Straight Connector 27">
              <a:extLst>
                <a:ext uri="{FF2B5EF4-FFF2-40B4-BE49-F238E27FC236}">
                  <a16:creationId xmlns:a16="http://schemas.microsoft.com/office/drawing/2014/main" id="{C4B3CD0F-8237-2CA0-07B7-A5706471BB39}"/>
                </a:ext>
              </a:extLst>
            </p:cNvPr>
            <p:cNvCxnSpPr>
              <a:cxnSpLocks/>
            </p:cNvCxnSpPr>
            <p:nvPr/>
          </p:nvCxnSpPr>
          <p:spPr>
            <a:xfrm>
              <a:off x="4112416" y="5398589"/>
              <a:ext cx="5817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555BCA5-45FE-58BF-0292-9819FF41A1D5}"/>
                </a:ext>
              </a:extLst>
            </p:cNvPr>
            <p:cNvCxnSpPr/>
            <p:nvPr/>
          </p:nvCxnSpPr>
          <p:spPr>
            <a:xfrm>
              <a:off x="4702138" y="5406540"/>
              <a:ext cx="0" cy="381663"/>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5950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35C0CA"/>
                </a:solidFill>
                <a:latin typeface="Intro Regular" panose="02000000000000000000" pitchFamily="2" charset="77"/>
              </a:rPr>
              <a:t>Future Value of Money</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3951721"/>
          </a:xfrm>
        </p:spPr>
        <p:txBody>
          <a:bodyPr>
            <a:normAutofit/>
          </a:bodyPr>
          <a:lstStyle/>
          <a:p>
            <a:pPr>
              <a:buBlip>
                <a:blip r:embed="rId3"/>
              </a:buBlip>
            </a:pPr>
            <a:r>
              <a:rPr lang="en-GB" sz="2400" dirty="0">
                <a:latin typeface="Intro Light" panose="02000000000000000000" pitchFamily="2" charset="77"/>
              </a:rPr>
              <a:t>Compounding is key</a:t>
            </a:r>
          </a:p>
          <a:p>
            <a:pPr>
              <a:buBlip>
                <a:blip r:embed="rId3"/>
              </a:buBlip>
            </a:pPr>
            <a:r>
              <a:rPr lang="en-GB" sz="2400" dirty="0">
                <a:latin typeface="Intro Light" panose="02000000000000000000" pitchFamily="2" charset="77"/>
              </a:rPr>
              <a:t> A little saved now could mean a LOT in the future</a:t>
            </a:r>
          </a:p>
          <a:p>
            <a:pPr>
              <a:buBlip>
                <a:blip r:embed="rId3"/>
              </a:buBlip>
            </a:pPr>
            <a:r>
              <a:rPr lang="en-GB" sz="2400" dirty="0">
                <a:latin typeface="Intro Light" panose="02000000000000000000" pitchFamily="2" charset="77"/>
              </a:rPr>
              <a:t> £25 a month over 1 years = £303 (cash)</a:t>
            </a:r>
          </a:p>
          <a:p>
            <a:pPr>
              <a:buBlip>
                <a:blip r:embed="rId3"/>
              </a:buBlip>
            </a:pPr>
            <a:r>
              <a:rPr lang="en-GB" sz="2400" dirty="0">
                <a:latin typeface="Intro Light" panose="02000000000000000000" pitchFamily="2" charset="77"/>
              </a:rPr>
              <a:t> £25 a month over 5 years = £1,986</a:t>
            </a:r>
          </a:p>
          <a:p>
            <a:pPr>
              <a:buBlip>
                <a:blip r:embed="rId3"/>
              </a:buBlip>
            </a:pPr>
            <a:r>
              <a:rPr lang="en-GB" sz="2400" dirty="0">
                <a:latin typeface="Intro Light" panose="02000000000000000000" pitchFamily="2" charset="77"/>
              </a:rPr>
              <a:t> £25 a month over 10 years = £5,391</a:t>
            </a:r>
          </a:p>
          <a:p>
            <a:pPr>
              <a:buBlip>
                <a:blip r:embed="rId3"/>
              </a:buBlip>
            </a:pPr>
            <a:r>
              <a:rPr lang="en-GB" sz="2400" dirty="0">
                <a:latin typeface="Intro Light" panose="02000000000000000000" pitchFamily="2" charset="77"/>
              </a:rPr>
              <a:t> £25 a month over 20 years = £20,554</a:t>
            </a:r>
          </a:p>
          <a:p>
            <a:pPr>
              <a:buBlip>
                <a:blip r:embed="rId3"/>
              </a:buBlip>
            </a:pPr>
            <a:r>
              <a:rPr lang="en-GB" sz="2400" dirty="0">
                <a:latin typeface="Intro Light" panose="02000000000000000000" pitchFamily="2" charset="77"/>
              </a:rPr>
              <a:t> £25 a month over 30 years = £61,321</a:t>
            </a:r>
          </a:p>
          <a:p>
            <a:pPr>
              <a:buBlip>
                <a:blip r:embed="rId3"/>
              </a:buBlip>
            </a:pPr>
            <a:r>
              <a:rPr lang="en-GB" sz="2400" dirty="0">
                <a:latin typeface="Intro Light" panose="02000000000000000000" pitchFamily="2" charset="77"/>
              </a:rPr>
              <a:t> £25 a month over 40 years = £168,814</a:t>
            </a:r>
          </a:p>
        </p:txBody>
      </p:sp>
    </p:spTree>
    <p:extLst>
      <p:ext uri="{BB962C8B-B14F-4D97-AF65-F5344CB8AC3E}">
        <p14:creationId xmlns:p14="http://schemas.microsoft.com/office/powerpoint/2010/main" val="238546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35C0CA"/>
                </a:solidFill>
                <a:latin typeface="Intro Regular" panose="02000000000000000000" pitchFamily="2" charset="77"/>
              </a:rPr>
              <a:t>Future Value of Money</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5"/>
            <a:ext cx="10515600" cy="541058"/>
          </a:xfrm>
        </p:spPr>
        <p:txBody>
          <a:bodyPr>
            <a:normAutofit/>
          </a:bodyPr>
          <a:lstStyle/>
          <a:p>
            <a:pPr>
              <a:buBlip>
                <a:blip r:embed="rId3"/>
              </a:buBlip>
            </a:pPr>
            <a:r>
              <a:rPr lang="en-GB" sz="2400" dirty="0">
                <a:latin typeface="Intro Light" panose="02000000000000000000" pitchFamily="2" charset="77"/>
              </a:rPr>
              <a:t> Some scenarios:</a:t>
            </a:r>
          </a:p>
        </p:txBody>
      </p:sp>
      <p:graphicFrame>
        <p:nvGraphicFramePr>
          <p:cNvPr id="5" name="Table 4">
            <a:extLst>
              <a:ext uri="{FF2B5EF4-FFF2-40B4-BE49-F238E27FC236}">
                <a16:creationId xmlns:a16="http://schemas.microsoft.com/office/drawing/2014/main" id="{88DD9B92-278D-3A5A-5038-B0BD95C3B877}"/>
              </a:ext>
            </a:extLst>
          </p:cNvPr>
          <p:cNvGraphicFramePr>
            <a:graphicFrameLocks noGrp="1"/>
          </p:cNvGraphicFramePr>
          <p:nvPr>
            <p:extLst>
              <p:ext uri="{D42A27DB-BD31-4B8C-83A1-F6EECF244321}">
                <p14:modId xmlns:p14="http://schemas.microsoft.com/office/powerpoint/2010/main" val="2111609771"/>
              </p:ext>
            </p:extLst>
          </p:nvPr>
        </p:nvGraphicFramePr>
        <p:xfrm>
          <a:off x="1039998" y="2568528"/>
          <a:ext cx="9876415" cy="3711390"/>
        </p:xfrm>
        <a:graphic>
          <a:graphicData uri="http://schemas.openxmlformats.org/drawingml/2006/table">
            <a:tbl>
              <a:tblPr/>
              <a:tblGrid>
                <a:gridCol w="2026528">
                  <a:extLst>
                    <a:ext uri="{9D8B030D-6E8A-4147-A177-3AD203B41FA5}">
                      <a16:colId xmlns:a16="http://schemas.microsoft.com/office/drawing/2014/main" val="3786761763"/>
                    </a:ext>
                  </a:extLst>
                </a:gridCol>
                <a:gridCol w="2399223">
                  <a:extLst>
                    <a:ext uri="{9D8B030D-6E8A-4147-A177-3AD203B41FA5}">
                      <a16:colId xmlns:a16="http://schemas.microsoft.com/office/drawing/2014/main" val="485967047"/>
                    </a:ext>
                  </a:extLst>
                </a:gridCol>
                <a:gridCol w="3330961">
                  <a:extLst>
                    <a:ext uri="{9D8B030D-6E8A-4147-A177-3AD203B41FA5}">
                      <a16:colId xmlns:a16="http://schemas.microsoft.com/office/drawing/2014/main" val="1018407655"/>
                    </a:ext>
                  </a:extLst>
                </a:gridCol>
                <a:gridCol w="2119703">
                  <a:extLst>
                    <a:ext uri="{9D8B030D-6E8A-4147-A177-3AD203B41FA5}">
                      <a16:colId xmlns:a16="http://schemas.microsoft.com/office/drawing/2014/main" val="3592147627"/>
                    </a:ext>
                  </a:extLst>
                </a:gridCol>
              </a:tblGrid>
              <a:tr h="916122">
                <a:tc>
                  <a:txBody>
                    <a:bodyPr/>
                    <a:lstStyle/>
                    <a:p>
                      <a:pPr algn="ctr" fontAlgn="b"/>
                      <a:r>
                        <a:rPr lang="en-GB" sz="1800" b="0" i="0" u="none" strike="noStrike" dirty="0">
                          <a:solidFill>
                            <a:srgbClr val="000000"/>
                          </a:solidFill>
                          <a:effectLst/>
                          <a:latin typeface="Intro Light" panose="02000000000000000000" pitchFamily="2" charset="77"/>
                        </a:rPr>
                        <a:t>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800" b="0" i="0" u="none" strike="noStrike" dirty="0">
                          <a:solidFill>
                            <a:srgbClr val="000000"/>
                          </a:solidFill>
                          <a:effectLst/>
                          <a:latin typeface="Intro Light" panose="02000000000000000000" pitchFamily="2" charset="77"/>
                        </a:rPr>
                        <a:t>Investing – ISA vs grossed Pension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GB" sz="1800" b="0" i="0" u="none" strike="noStrike" dirty="0">
                          <a:solidFill>
                            <a:srgbClr val="000000"/>
                          </a:solidFill>
                          <a:effectLst/>
                          <a:latin typeface="Intro Light" panose="02000000000000000000" pitchFamily="2" charset="77"/>
                        </a:rPr>
                        <a:t>Cash in normal savings account</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366092"/>
                  </a:ext>
                </a:extLst>
              </a:tr>
              <a:tr h="465878">
                <a:tc>
                  <a:txBody>
                    <a:bodyPr/>
                    <a:lstStyle/>
                    <a:p>
                      <a:pPr algn="ctr" fontAlgn="b"/>
                      <a:r>
                        <a:rPr lang="en-GB" sz="1800" b="0" i="0" u="none" strike="noStrike" dirty="0">
                          <a:solidFill>
                            <a:srgbClr val="000000"/>
                          </a:solidFill>
                          <a:effectLst/>
                          <a:latin typeface="Intro Light" panose="02000000000000000000" pitchFamily="2" charset="77"/>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£200 per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£250 per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Intro Light" panose="02000000000000000000" pitchFamily="2" charset="77"/>
                        </a:rPr>
                        <a:t>£200 per month</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725648"/>
                  </a:ext>
                </a:extLst>
              </a:tr>
              <a:tr h="465878">
                <a:tc>
                  <a:txBody>
                    <a:bodyPr/>
                    <a:lstStyle/>
                    <a:p>
                      <a:pPr algn="ctr" fontAlgn="b"/>
                      <a:r>
                        <a:rPr lang="en-GB" sz="1800" b="0" i="0" u="none" strike="noStrike" dirty="0">
                          <a:solidFill>
                            <a:srgbClr val="000000"/>
                          </a:solidFill>
                          <a:effectLst/>
                          <a:latin typeface="Intro Light" panose="02000000000000000000" pitchFamily="2" charset="77"/>
                        </a:rPr>
                        <a:t>5 years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£15,889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£19,861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£13,108.00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74503"/>
                  </a:ext>
                </a:extLst>
              </a:tr>
              <a:tr h="465878">
                <a:tc>
                  <a:txBody>
                    <a:bodyPr/>
                    <a:lstStyle/>
                    <a:p>
                      <a:pPr algn="ctr" fontAlgn="b"/>
                      <a:r>
                        <a:rPr lang="en-GB" sz="1800" b="0" i="0" u="none" strike="noStrike">
                          <a:solidFill>
                            <a:srgbClr val="000000"/>
                          </a:solidFill>
                          <a:effectLst/>
                          <a:latin typeface="Intro Light" panose="02000000000000000000" pitchFamily="2" charset="77"/>
                        </a:rPr>
                        <a:t>10 years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£43,132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£53,916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£28,945.00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143002"/>
                  </a:ext>
                </a:extLst>
              </a:tr>
              <a:tr h="465878">
                <a:tc>
                  <a:txBody>
                    <a:bodyPr/>
                    <a:lstStyle/>
                    <a:p>
                      <a:pPr algn="ctr" fontAlgn="b"/>
                      <a:r>
                        <a:rPr lang="en-GB" sz="1800" b="0" i="0" u="none" strike="noStrike">
                          <a:solidFill>
                            <a:srgbClr val="000000"/>
                          </a:solidFill>
                          <a:effectLst/>
                          <a:latin typeface="Intro Light" panose="02000000000000000000" pitchFamily="2" charset="77"/>
                        </a:rPr>
                        <a:t>20 years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£164,449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£205,568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£70,565.00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875190"/>
                  </a:ext>
                </a:extLst>
              </a:tr>
              <a:tr h="465878">
                <a:tc>
                  <a:txBody>
                    <a:bodyPr/>
                    <a:lstStyle/>
                    <a:p>
                      <a:pPr algn="ctr" fontAlgn="b"/>
                      <a:r>
                        <a:rPr lang="en-GB" sz="1800" b="0" i="0" u="none" strike="noStrike">
                          <a:solidFill>
                            <a:srgbClr val="000000"/>
                          </a:solidFill>
                          <a:effectLst/>
                          <a:latin typeface="Intro Light" panose="02000000000000000000" pitchFamily="2" charset="77"/>
                        </a:rPr>
                        <a:t>30 years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£490,626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£613,307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£129,026.00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922742"/>
                  </a:ext>
                </a:extLst>
              </a:tr>
              <a:tr h="465878">
                <a:tc>
                  <a:txBody>
                    <a:bodyPr/>
                    <a:lstStyle/>
                    <a:p>
                      <a:pPr algn="ctr" fontAlgn="b"/>
                      <a:r>
                        <a:rPr lang="en-GB" sz="1800" b="0" i="0" u="none" strike="noStrike">
                          <a:solidFill>
                            <a:srgbClr val="000000"/>
                          </a:solidFill>
                          <a:effectLst/>
                          <a:latin typeface="Intro Light" panose="02000000000000000000" pitchFamily="2" charset="77"/>
                        </a:rPr>
                        <a:t>40 years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£1,350,678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£1,688,424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Intro Light" panose="02000000000000000000" pitchFamily="2" charset="77"/>
                        </a:rPr>
                        <a:t>£209,705.00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516730"/>
                  </a:ext>
                </a:extLst>
              </a:tr>
            </a:tbl>
          </a:graphicData>
        </a:graphic>
      </p:graphicFrame>
    </p:spTree>
    <p:extLst>
      <p:ext uri="{BB962C8B-B14F-4D97-AF65-F5344CB8AC3E}">
        <p14:creationId xmlns:p14="http://schemas.microsoft.com/office/powerpoint/2010/main" val="15017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19988B"/>
                </a:solidFill>
                <a:latin typeface="Intro Regular" panose="02000000000000000000" pitchFamily="2" charset="77"/>
              </a:rPr>
              <a:t>How do I invest?</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a:buBlip>
                <a:blip r:embed="rId3"/>
              </a:buBlip>
            </a:pPr>
            <a:r>
              <a:rPr lang="en-GB" sz="2400" dirty="0">
                <a:latin typeface="Intro Light" panose="02000000000000000000" pitchFamily="2" charset="77"/>
              </a:rPr>
              <a:t> Share trading platforms not ideal</a:t>
            </a:r>
          </a:p>
          <a:p>
            <a:pPr>
              <a:buBlip>
                <a:blip r:embed="rId3"/>
              </a:buBlip>
            </a:pPr>
            <a:r>
              <a:rPr lang="en-GB" sz="2400" dirty="0">
                <a:latin typeface="Intro Light" panose="02000000000000000000" pitchFamily="2" charset="77"/>
              </a:rPr>
              <a:t> Don’t follow finance influencers on social media</a:t>
            </a:r>
            <a:endParaRPr lang="en-GB" sz="2000" dirty="0">
              <a:latin typeface="Intro Light" panose="02000000000000000000" pitchFamily="2" charset="77"/>
            </a:endParaRPr>
          </a:p>
          <a:p>
            <a:pPr>
              <a:buBlip>
                <a:blip r:embed="rId3"/>
              </a:buBlip>
            </a:pPr>
            <a:r>
              <a:rPr lang="en-GB" sz="2400" dirty="0">
                <a:latin typeface="Intro Light" panose="02000000000000000000" pitchFamily="2" charset="77"/>
              </a:rPr>
              <a:t>Can access investments through many direct providers like</a:t>
            </a:r>
          </a:p>
          <a:p>
            <a:pPr lvl="1">
              <a:buBlip>
                <a:blip r:embed="rId3"/>
              </a:buBlip>
            </a:pPr>
            <a:r>
              <a:rPr lang="en-GB" sz="2000" dirty="0">
                <a:latin typeface="Intro Light" panose="02000000000000000000" pitchFamily="2" charset="77"/>
              </a:rPr>
              <a:t> Nutmeg</a:t>
            </a:r>
          </a:p>
          <a:p>
            <a:pPr lvl="1">
              <a:buBlip>
                <a:blip r:embed="rId3"/>
              </a:buBlip>
            </a:pPr>
            <a:r>
              <a:rPr lang="en-GB" sz="2000" dirty="0">
                <a:latin typeface="Intro Light" panose="02000000000000000000" pitchFamily="2" charset="77"/>
              </a:rPr>
              <a:t> Moneybox (can invest your round-ups directly)</a:t>
            </a:r>
          </a:p>
          <a:p>
            <a:pPr lvl="1">
              <a:buBlip>
                <a:blip r:embed="rId3"/>
              </a:buBlip>
            </a:pPr>
            <a:r>
              <a:rPr lang="en-GB" sz="2000" dirty="0">
                <a:latin typeface="Intro Light" panose="02000000000000000000" pitchFamily="2" charset="77"/>
              </a:rPr>
              <a:t> Vanguard</a:t>
            </a:r>
          </a:p>
          <a:p>
            <a:pPr lvl="1">
              <a:buBlip>
                <a:blip r:embed="rId3"/>
              </a:buBlip>
            </a:pPr>
            <a:r>
              <a:rPr lang="en-GB" sz="2000" dirty="0">
                <a:latin typeface="Intro Light" panose="02000000000000000000" pitchFamily="2" charset="77"/>
              </a:rPr>
              <a:t> Hargreaves Lansdown</a:t>
            </a:r>
          </a:p>
          <a:p>
            <a:pPr lvl="1">
              <a:buBlip>
                <a:blip r:embed="rId3"/>
              </a:buBlip>
            </a:pPr>
            <a:r>
              <a:rPr lang="en-GB" sz="2000" dirty="0">
                <a:latin typeface="Intro Light" panose="02000000000000000000" pitchFamily="2" charset="77"/>
              </a:rPr>
              <a:t> AJ Bell </a:t>
            </a:r>
            <a:r>
              <a:rPr lang="en-GB" sz="2000" dirty="0" err="1">
                <a:latin typeface="Intro Light" panose="02000000000000000000" pitchFamily="2" charset="77"/>
              </a:rPr>
              <a:t>Youinvest</a:t>
            </a:r>
            <a:endParaRPr lang="en-GB" sz="2000" dirty="0">
              <a:latin typeface="Intro Light" panose="02000000000000000000" pitchFamily="2" charset="77"/>
            </a:endParaRPr>
          </a:p>
        </p:txBody>
      </p:sp>
    </p:spTree>
    <p:extLst>
      <p:ext uri="{BB962C8B-B14F-4D97-AF65-F5344CB8AC3E}">
        <p14:creationId xmlns:p14="http://schemas.microsoft.com/office/powerpoint/2010/main" val="40945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414A-C13A-E84D-9B35-AA72A508DE6F}"/>
              </a:ext>
            </a:extLst>
          </p:cNvPr>
          <p:cNvSpPr>
            <a:spLocks noGrp="1"/>
          </p:cNvSpPr>
          <p:nvPr>
            <p:ph type="title"/>
          </p:nvPr>
        </p:nvSpPr>
        <p:spPr>
          <a:xfrm>
            <a:off x="838200" y="2766218"/>
            <a:ext cx="5488709" cy="1325563"/>
          </a:xfrm>
        </p:spPr>
        <p:txBody>
          <a:bodyPr>
            <a:normAutofit/>
          </a:bodyPr>
          <a:lstStyle/>
          <a:p>
            <a:r>
              <a:rPr lang="en-GB" sz="3600" dirty="0">
                <a:latin typeface="Intro Light" panose="02000000000000000000" pitchFamily="2" charset="77"/>
              </a:rPr>
              <a:t>Investing n that</a:t>
            </a:r>
          </a:p>
        </p:txBody>
      </p:sp>
    </p:spTree>
    <p:extLst>
      <p:ext uri="{BB962C8B-B14F-4D97-AF65-F5344CB8AC3E}">
        <p14:creationId xmlns:p14="http://schemas.microsoft.com/office/powerpoint/2010/main" val="236502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DE85BB"/>
                </a:solidFill>
                <a:latin typeface="Intro Regular" panose="02000000000000000000" pitchFamily="2" charset="77"/>
              </a:rPr>
              <a:t>Wrappers</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623780"/>
            <a:ext cx="10515600" cy="576382"/>
          </a:xfrm>
        </p:spPr>
        <p:txBody>
          <a:bodyPr>
            <a:normAutofit/>
          </a:bodyPr>
          <a:lstStyle/>
          <a:p>
            <a:pPr>
              <a:buBlip>
                <a:blip r:embed="rId2"/>
              </a:buBlip>
            </a:pPr>
            <a:r>
              <a:rPr lang="en-GB" sz="2400" dirty="0">
                <a:latin typeface="Intro Light" panose="02000000000000000000" pitchFamily="2" charset="77"/>
              </a:rPr>
              <a:t> Dictate rules that apply to investments</a:t>
            </a:r>
          </a:p>
        </p:txBody>
      </p:sp>
      <p:graphicFrame>
        <p:nvGraphicFramePr>
          <p:cNvPr id="5" name="Table 4">
            <a:extLst>
              <a:ext uri="{FF2B5EF4-FFF2-40B4-BE49-F238E27FC236}">
                <a16:creationId xmlns:a16="http://schemas.microsoft.com/office/drawing/2014/main" id="{9984F085-1D60-2916-AA36-C6385150F29F}"/>
              </a:ext>
            </a:extLst>
          </p:cNvPr>
          <p:cNvGraphicFramePr>
            <a:graphicFrameLocks noGrp="1"/>
          </p:cNvGraphicFramePr>
          <p:nvPr/>
        </p:nvGraphicFramePr>
        <p:xfrm>
          <a:off x="424722" y="2200162"/>
          <a:ext cx="11342556" cy="4571999"/>
        </p:xfrm>
        <a:graphic>
          <a:graphicData uri="http://schemas.openxmlformats.org/drawingml/2006/table">
            <a:tbl>
              <a:tblPr/>
              <a:tblGrid>
                <a:gridCol w="2327364">
                  <a:extLst>
                    <a:ext uri="{9D8B030D-6E8A-4147-A177-3AD203B41FA5}">
                      <a16:colId xmlns:a16="http://schemas.microsoft.com/office/drawing/2014/main" val="416104470"/>
                    </a:ext>
                  </a:extLst>
                </a:gridCol>
                <a:gridCol w="2805463">
                  <a:extLst>
                    <a:ext uri="{9D8B030D-6E8A-4147-A177-3AD203B41FA5}">
                      <a16:colId xmlns:a16="http://schemas.microsoft.com/office/drawing/2014/main" val="1551688575"/>
                    </a:ext>
                  </a:extLst>
                </a:gridCol>
                <a:gridCol w="3302758">
                  <a:extLst>
                    <a:ext uri="{9D8B030D-6E8A-4147-A177-3AD203B41FA5}">
                      <a16:colId xmlns:a16="http://schemas.microsoft.com/office/drawing/2014/main" val="3682831115"/>
                    </a:ext>
                  </a:extLst>
                </a:gridCol>
                <a:gridCol w="2906971">
                  <a:extLst>
                    <a:ext uri="{9D8B030D-6E8A-4147-A177-3AD203B41FA5}">
                      <a16:colId xmlns:a16="http://schemas.microsoft.com/office/drawing/2014/main" val="1198846317"/>
                    </a:ext>
                  </a:extLst>
                </a:gridCol>
              </a:tblGrid>
              <a:tr h="522294">
                <a:tc>
                  <a:txBody>
                    <a:bodyPr/>
                    <a:lstStyle/>
                    <a:p>
                      <a:pPr algn="ctr" fontAlgn="b">
                        <a:lnSpc>
                          <a:spcPct val="114000"/>
                        </a:lnSpc>
                      </a:pPr>
                      <a:r>
                        <a:rPr lang="en-GB" sz="2000" b="0" i="0" u="none" strike="noStrike" dirty="0">
                          <a:solidFill>
                            <a:srgbClr val="000000"/>
                          </a:solidFill>
                          <a:effectLst/>
                          <a:latin typeface="Intro Regular" panose="02000000000000000000" pitchFamily="2" charset="77"/>
                        </a:rPr>
                        <a:t> </a:t>
                      </a:r>
                    </a:p>
                  </a:txBody>
                  <a:tcPr marL="8703" marR="8703" marT="870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a:solidFill>
                            <a:srgbClr val="000000"/>
                          </a:solidFill>
                          <a:effectLst/>
                          <a:latin typeface="Intro Regular" panose="02000000000000000000" pitchFamily="2" charset="77"/>
                        </a:rPr>
                        <a:t>Pension</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a:solidFill>
                            <a:srgbClr val="000000"/>
                          </a:solidFill>
                          <a:effectLst/>
                          <a:latin typeface="Intro Regular" panose="02000000000000000000" pitchFamily="2" charset="77"/>
                        </a:rPr>
                        <a:t>ISA</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dirty="0">
                          <a:solidFill>
                            <a:srgbClr val="000000"/>
                          </a:solidFill>
                          <a:effectLst/>
                          <a:latin typeface="Intro Regular" panose="02000000000000000000" pitchFamily="2" charset="77"/>
                        </a:rPr>
                        <a:t>LISA</a:t>
                      </a:r>
                    </a:p>
                  </a:txBody>
                  <a:tcPr marL="8703" marR="8703" marT="8703"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6941907"/>
                  </a:ext>
                </a:extLst>
              </a:tr>
              <a:tr h="723203">
                <a:tc>
                  <a:txBody>
                    <a:bodyPr/>
                    <a:lstStyle/>
                    <a:p>
                      <a:pPr algn="ctr" fontAlgn="b">
                        <a:lnSpc>
                          <a:spcPct val="114000"/>
                        </a:lnSpc>
                      </a:pPr>
                      <a:r>
                        <a:rPr lang="en-GB" sz="2000" b="0" i="0" u="none" strike="noStrike" dirty="0">
                          <a:solidFill>
                            <a:srgbClr val="000000"/>
                          </a:solidFill>
                          <a:effectLst/>
                          <a:latin typeface="Intro Regular" panose="02000000000000000000" pitchFamily="2" charset="77"/>
                        </a:rPr>
                        <a:t>Bonuses</a:t>
                      </a:r>
                    </a:p>
                  </a:txBody>
                  <a:tcPr marL="8703" marR="8703" marT="87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dirty="0">
                          <a:solidFill>
                            <a:srgbClr val="000000"/>
                          </a:solidFill>
                          <a:effectLst/>
                          <a:latin typeface="IntroLight" panose="02000000000000000000" pitchFamily="2" charset="77"/>
                        </a:rPr>
                        <a:t>20% on personal contributions</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a:solidFill>
                            <a:srgbClr val="000000"/>
                          </a:solidFill>
                          <a:effectLst/>
                          <a:latin typeface="IntroLight" panose="02000000000000000000" pitchFamily="2" charset="77"/>
                        </a:rPr>
                        <a:t>N/A</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a:solidFill>
                            <a:srgbClr val="000000"/>
                          </a:solidFill>
                          <a:effectLst/>
                          <a:latin typeface="IntroLight" panose="02000000000000000000" pitchFamily="2" charset="77"/>
                        </a:rPr>
                        <a:t>25% bonus</a:t>
                      </a:r>
                    </a:p>
                  </a:txBody>
                  <a:tcPr marL="8703" marR="8703" marT="87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631855"/>
                  </a:ext>
                </a:extLst>
              </a:tr>
              <a:tr h="1108834">
                <a:tc>
                  <a:txBody>
                    <a:bodyPr/>
                    <a:lstStyle/>
                    <a:p>
                      <a:pPr algn="ctr" fontAlgn="b">
                        <a:lnSpc>
                          <a:spcPct val="114000"/>
                        </a:lnSpc>
                      </a:pPr>
                      <a:r>
                        <a:rPr lang="en-GB" sz="2000" b="0" i="0" u="none" strike="noStrike" dirty="0">
                          <a:solidFill>
                            <a:srgbClr val="000000"/>
                          </a:solidFill>
                          <a:effectLst/>
                          <a:latin typeface="Intro Regular" panose="02000000000000000000" pitchFamily="2" charset="77"/>
                        </a:rPr>
                        <a:t>Limitations</a:t>
                      </a:r>
                    </a:p>
                  </a:txBody>
                  <a:tcPr marL="8703" marR="8703" marT="87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dirty="0">
                          <a:solidFill>
                            <a:srgbClr val="000000"/>
                          </a:solidFill>
                          <a:effectLst/>
                          <a:latin typeface="IntroLight" panose="02000000000000000000" pitchFamily="2" charset="77"/>
                        </a:rPr>
                        <a:t>£40k a year limit</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dirty="0">
                          <a:solidFill>
                            <a:srgbClr val="000000"/>
                          </a:solidFill>
                          <a:effectLst/>
                          <a:latin typeface="IntroLight" panose="02000000000000000000" pitchFamily="2" charset="77"/>
                        </a:rPr>
                        <a:t>£20k a year limit</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a:solidFill>
                            <a:srgbClr val="000000"/>
                          </a:solidFill>
                          <a:effectLst/>
                          <a:latin typeface="IntroLight" panose="02000000000000000000" pitchFamily="2" charset="77"/>
                        </a:rPr>
                        <a:t>£4k a year conts</a:t>
                      </a:r>
                      <a:br>
                        <a:rPr lang="en-GB" sz="2000" b="0" i="0" u="none" strike="noStrike">
                          <a:solidFill>
                            <a:srgbClr val="000000"/>
                          </a:solidFill>
                          <a:effectLst/>
                          <a:latin typeface="IntroLight" panose="02000000000000000000" pitchFamily="2" charset="77"/>
                        </a:rPr>
                      </a:br>
                      <a:r>
                        <a:rPr lang="en-GB" sz="2000" b="0" i="0" u="none" strike="noStrike">
                          <a:solidFill>
                            <a:srgbClr val="000000"/>
                          </a:solidFill>
                          <a:effectLst/>
                          <a:latin typeface="IntroLight" panose="02000000000000000000" pitchFamily="2" charset="77"/>
                        </a:rPr>
                        <a:t>Under-40 to open one</a:t>
                      </a:r>
                    </a:p>
                  </a:txBody>
                  <a:tcPr marL="8703" marR="8703" marT="87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66268161"/>
                  </a:ext>
                </a:extLst>
              </a:tr>
              <a:tr h="1108834">
                <a:tc>
                  <a:txBody>
                    <a:bodyPr/>
                    <a:lstStyle/>
                    <a:p>
                      <a:pPr algn="ctr" fontAlgn="b">
                        <a:lnSpc>
                          <a:spcPct val="114000"/>
                        </a:lnSpc>
                      </a:pPr>
                      <a:r>
                        <a:rPr lang="en-GB" sz="2000" b="0" i="0" u="none" strike="noStrike" dirty="0">
                          <a:solidFill>
                            <a:srgbClr val="000000"/>
                          </a:solidFill>
                          <a:effectLst/>
                          <a:latin typeface="Intro Regular" panose="02000000000000000000" pitchFamily="2" charset="77"/>
                        </a:rPr>
                        <a:t>Access</a:t>
                      </a:r>
                    </a:p>
                  </a:txBody>
                  <a:tcPr marL="8703" marR="8703" marT="87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dirty="0">
                          <a:solidFill>
                            <a:srgbClr val="000000"/>
                          </a:solidFill>
                          <a:effectLst/>
                          <a:latin typeface="IntroLight" panose="02000000000000000000" pitchFamily="2" charset="77"/>
                        </a:rPr>
                        <a:t>25% tax free</a:t>
                      </a:r>
                      <a:br>
                        <a:rPr lang="en-GB" sz="2000" b="0" i="0" u="none" strike="noStrike" dirty="0">
                          <a:solidFill>
                            <a:srgbClr val="000000"/>
                          </a:solidFill>
                          <a:effectLst/>
                          <a:latin typeface="IntroLight" panose="02000000000000000000" pitchFamily="2" charset="77"/>
                        </a:rPr>
                      </a:br>
                      <a:r>
                        <a:rPr lang="en-GB" sz="2000" b="0" i="0" u="none" strike="noStrike" dirty="0">
                          <a:solidFill>
                            <a:srgbClr val="000000"/>
                          </a:solidFill>
                          <a:effectLst/>
                          <a:latin typeface="IntroLight" panose="02000000000000000000" pitchFamily="2" charset="77"/>
                        </a:rPr>
                        <a:t>Rest taxable as income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dirty="0">
                          <a:solidFill>
                            <a:srgbClr val="000000"/>
                          </a:solidFill>
                          <a:effectLst/>
                          <a:latin typeface="IntroLight" panose="02000000000000000000" pitchFamily="2" charset="77"/>
                        </a:rPr>
                        <a:t>Penalty-free</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dirty="0">
                          <a:solidFill>
                            <a:srgbClr val="000000"/>
                          </a:solidFill>
                          <a:effectLst/>
                          <a:latin typeface="IntroLight" panose="02000000000000000000" pitchFamily="2" charset="77"/>
                        </a:rPr>
                        <a:t>25% penalty if not buying first home / age 60</a:t>
                      </a:r>
                    </a:p>
                  </a:txBody>
                  <a:tcPr marL="8703" marR="8703" marT="87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7775474"/>
                  </a:ext>
                </a:extLst>
              </a:tr>
              <a:tr h="1108834">
                <a:tc>
                  <a:txBody>
                    <a:bodyPr/>
                    <a:lstStyle/>
                    <a:p>
                      <a:pPr algn="ctr" fontAlgn="b">
                        <a:lnSpc>
                          <a:spcPct val="114000"/>
                        </a:lnSpc>
                      </a:pPr>
                      <a:r>
                        <a:rPr lang="en-GB" sz="2000" b="0" i="0" u="none" strike="noStrike" dirty="0">
                          <a:solidFill>
                            <a:srgbClr val="000000"/>
                          </a:solidFill>
                          <a:effectLst/>
                          <a:latin typeface="Intro Regular" panose="02000000000000000000" pitchFamily="2" charset="77"/>
                        </a:rPr>
                        <a:t>When to use</a:t>
                      </a:r>
                    </a:p>
                  </a:txBody>
                  <a:tcPr marL="8703" marR="8703" marT="87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dirty="0">
                          <a:solidFill>
                            <a:srgbClr val="000000"/>
                          </a:solidFill>
                          <a:effectLst/>
                          <a:latin typeface="IntroLight" panose="02000000000000000000" pitchFamily="2" charset="77"/>
                        </a:rPr>
                        <a:t>Retirement, so very long term (except for Jo)</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dirty="0">
                          <a:solidFill>
                            <a:srgbClr val="000000"/>
                          </a:solidFill>
                          <a:effectLst/>
                          <a:latin typeface="IntroLight" panose="02000000000000000000" pitchFamily="2" charset="77"/>
                        </a:rPr>
                        <a:t>Medium term investing for spare money</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lnSpc>
                          <a:spcPct val="114000"/>
                        </a:lnSpc>
                      </a:pPr>
                      <a:r>
                        <a:rPr lang="en-GB" sz="2000" b="0" i="0" u="none" strike="noStrike" dirty="0">
                          <a:solidFill>
                            <a:srgbClr val="000000"/>
                          </a:solidFill>
                          <a:effectLst/>
                          <a:latin typeface="IntroLight" panose="02000000000000000000" pitchFamily="2" charset="77"/>
                        </a:rPr>
                        <a:t>Buying first home;</a:t>
                      </a:r>
                      <a:br>
                        <a:rPr lang="en-GB" sz="2000" b="0" i="0" u="none" strike="noStrike" dirty="0">
                          <a:solidFill>
                            <a:srgbClr val="000000"/>
                          </a:solidFill>
                          <a:effectLst/>
                          <a:latin typeface="IntroLight" panose="02000000000000000000" pitchFamily="2" charset="77"/>
                        </a:rPr>
                      </a:br>
                      <a:r>
                        <a:rPr lang="en-GB" sz="2000" b="0" i="0" u="none" strike="noStrike" dirty="0">
                          <a:solidFill>
                            <a:srgbClr val="000000"/>
                          </a:solidFill>
                          <a:effectLst/>
                          <a:latin typeface="IntroLight" panose="02000000000000000000" pitchFamily="2" charset="77"/>
                        </a:rPr>
                        <a:t>when pension allowance maxed</a:t>
                      </a:r>
                    </a:p>
                  </a:txBody>
                  <a:tcPr marL="8703" marR="8703" marT="87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25479951"/>
                  </a:ext>
                </a:extLst>
              </a:tr>
            </a:tbl>
          </a:graphicData>
        </a:graphic>
      </p:graphicFrame>
    </p:spTree>
    <p:extLst>
      <p:ext uri="{BB962C8B-B14F-4D97-AF65-F5344CB8AC3E}">
        <p14:creationId xmlns:p14="http://schemas.microsoft.com/office/powerpoint/2010/main" val="232978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414A-C13A-E84D-9B35-AA72A508DE6F}"/>
              </a:ext>
            </a:extLst>
          </p:cNvPr>
          <p:cNvSpPr>
            <a:spLocks noGrp="1"/>
          </p:cNvSpPr>
          <p:nvPr>
            <p:ph type="title"/>
          </p:nvPr>
        </p:nvSpPr>
        <p:spPr>
          <a:xfrm>
            <a:off x="838200" y="2766218"/>
            <a:ext cx="5488709" cy="1325563"/>
          </a:xfrm>
        </p:spPr>
        <p:txBody>
          <a:bodyPr>
            <a:normAutofit/>
          </a:bodyPr>
          <a:lstStyle/>
          <a:p>
            <a:r>
              <a:rPr lang="en-GB" sz="3600" dirty="0">
                <a:latin typeface="Intro Light" panose="02000000000000000000" pitchFamily="2" charset="77"/>
              </a:rPr>
              <a:t>Sustainable Investing</a:t>
            </a:r>
          </a:p>
        </p:txBody>
      </p:sp>
    </p:spTree>
    <p:extLst>
      <p:ext uri="{BB962C8B-B14F-4D97-AF65-F5344CB8AC3E}">
        <p14:creationId xmlns:p14="http://schemas.microsoft.com/office/powerpoint/2010/main" val="2740551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009BDF"/>
                </a:solidFill>
                <a:latin typeface="Intro Regular" panose="02000000000000000000" pitchFamily="2" charset="77"/>
              </a:rPr>
              <a:t>ESG</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a:buBlip>
                <a:blip r:embed="rId3"/>
              </a:buBlip>
            </a:pPr>
            <a:r>
              <a:rPr lang="en-GB" sz="2400" dirty="0">
                <a:latin typeface="Intro Light" panose="02000000000000000000" pitchFamily="2" charset="77"/>
              </a:rPr>
              <a:t> Environmental factors</a:t>
            </a:r>
          </a:p>
          <a:p>
            <a:pPr>
              <a:buBlip>
                <a:blip r:embed="rId3"/>
              </a:buBlip>
            </a:pPr>
            <a:r>
              <a:rPr lang="en-GB" sz="2400" dirty="0">
                <a:latin typeface="Intro Light" panose="02000000000000000000" pitchFamily="2" charset="77"/>
              </a:rPr>
              <a:t> Social Factors</a:t>
            </a:r>
          </a:p>
          <a:p>
            <a:pPr>
              <a:buBlip>
                <a:blip r:embed="rId3"/>
              </a:buBlip>
            </a:pPr>
            <a:r>
              <a:rPr lang="en-GB" sz="2400" dirty="0">
                <a:latin typeface="Intro Light" panose="02000000000000000000" pitchFamily="2" charset="77"/>
              </a:rPr>
              <a:t> Governance factors </a:t>
            </a:r>
          </a:p>
          <a:p>
            <a:pPr>
              <a:buBlip>
                <a:blip r:embed="rId3"/>
              </a:buBlip>
            </a:pPr>
            <a:r>
              <a:rPr lang="en-GB" sz="2400" dirty="0">
                <a:latin typeface="Intro Light" panose="02000000000000000000" pitchFamily="2" charset="77"/>
              </a:rPr>
              <a:t> Examples?</a:t>
            </a:r>
          </a:p>
          <a:p>
            <a:pPr>
              <a:buBlip>
                <a:blip r:embed="rId3"/>
              </a:buBlip>
            </a:pPr>
            <a:endParaRPr lang="en-GB" sz="2400" dirty="0">
              <a:latin typeface="Intro Light" panose="02000000000000000000" pitchFamily="2" charset="77"/>
            </a:endParaRPr>
          </a:p>
          <a:p>
            <a:pPr>
              <a:buBlip>
                <a:blip r:embed="rId3"/>
              </a:buBlip>
            </a:pPr>
            <a:r>
              <a:rPr lang="en-GB" sz="2400" dirty="0">
                <a:latin typeface="Intro Light" panose="02000000000000000000" pitchFamily="2" charset="77"/>
              </a:rPr>
              <a:t> Whole idea is to eliminate risks to companies arising from these.</a:t>
            </a:r>
          </a:p>
          <a:p>
            <a:pPr>
              <a:buBlip>
                <a:blip r:embed="rId3"/>
              </a:buBlip>
            </a:pPr>
            <a:r>
              <a:rPr lang="en-GB" sz="2400" dirty="0">
                <a:latin typeface="Intro Light" panose="02000000000000000000" pitchFamily="2" charset="77"/>
              </a:rPr>
              <a:t> For instance, with current energy prices, companies who are self-sufficient energy-wise will be faring a lot better</a:t>
            </a:r>
          </a:p>
        </p:txBody>
      </p:sp>
    </p:spTree>
    <p:extLst>
      <p:ext uri="{BB962C8B-B14F-4D97-AF65-F5344CB8AC3E}">
        <p14:creationId xmlns:p14="http://schemas.microsoft.com/office/powerpoint/2010/main" val="207674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304800" y="780585"/>
            <a:ext cx="3691759" cy="843195"/>
          </a:xfrm>
        </p:spPr>
        <p:txBody>
          <a:bodyPr>
            <a:normAutofit/>
          </a:bodyPr>
          <a:lstStyle/>
          <a:p>
            <a:r>
              <a:rPr lang="en-GB" sz="3600" dirty="0">
                <a:solidFill>
                  <a:srgbClr val="009BDF"/>
                </a:solidFill>
                <a:latin typeface="Intro Regular" panose="02000000000000000000" pitchFamily="2" charset="77"/>
              </a:rPr>
              <a:t>Environmental</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304800" y="1825625"/>
            <a:ext cx="3691759" cy="2189328"/>
          </a:xfrm>
        </p:spPr>
        <p:txBody>
          <a:bodyPr>
            <a:normAutofit/>
          </a:bodyPr>
          <a:lstStyle/>
          <a:p>
            <a:pPr>
              <a:buBlip>
                <a:blip r:embed="rId3"/>
              </a:buBlip>
            </a:pPr>
            <a:r>
              <a:rPr lang="en-GB" sz="2000" dirty="0">
                <a:latin typeface="Intro Light" panose="02000000000000000000" pitchFamily="2" charset="77"/>
              </a:rPr>
              <a:t> Stance on climate change</a:t>
            </a:r>
          </a:p>
          <a:p>
            <a:pPr>
              <a:buBlip>
                <a:blip r:embed="rId3"/>
              </a:buBlip>
            </a:pPr>
            <a:r>
              <a:rPr lang="en-GB" sz="2000" dirty="0">
                <a:latin typeface="Intro Light" panose="02000000000000000000" pitchFamily="2" charset="77"/>
              </a:rPr>
              <a:t> Resource depletion</a:t>
            </a:r>
          </a:p>
          <a:p>
            <a:pPr>
              <a:buBlip>
                <a:blip r:embed="rId3"/>
              </a:buBlip>
            </a:pPr>
            <a:r>
              <a:rPr lang="en-GB" sz="2000" dirty="0">
                <a:latin typeface="Intro Light" panose="02000000000000000000" pitchFamily="2" charset="77"/>
              </a:rPr>
              <a:t> Waste</a:t>
            </a:r>
          </a:p>
          <a:p>
            <a:pPr>
              <a:buBlip>
                <a:blip r:embed="rId3"/>
              </a:buBlip>
            </a:pPr>
            <a:r>
              <a:rPr lang="en-GB" sz="2000" dirty="0">
                <a:latin typeface="Intro Light" panose="02000000000000000000" pitchFamily="2" charset="77"/>
              </a:rPr>
              <a:t> Pollution</a:t>
            </a:r>
          </a:p>
          <a:p>
            <a:pPr>
              <a:buBlip>
                <a:blip r:embed="rId3"/>
              </a:buBlip>
            </a:pPr>
            <a:r>
              <a:rPr lang="en-GB" sz="2000" dirty="0">
                <a:latin typeface="Intro Light" panose="02000000000000000000" pitchFamily="2" charset="77"/>
              </a:rPr>
              <a:t> Deforestation</a:t>
            </a:r>
          </a:p>
        </p:txBody>
      </p:sp>
      <p:sp>
        <p:nvSpPr>
          <p:cNvPr id="7" name="Title 2">
            <a:extLst>
              <a:ext uri="{FF2B5EF4-FFF2-40B4-BE49-F238E27FC236}">
                <a16:creationId xmlns:a16="http://schemas.microsoft.com/office/drawing/2014/main" id="{4EEEC97E-58B1-D123-E154-70CD83C9D429}"/>
              </a:ext>
            </a:extLst>
          </p:cNvPr>
          <p:cNvSpPr txBox="1">
            <a:spLocks/>
          </p:cNvSpPr>
          <p:nvPr/>
        </p:nvSpPr>
        <p:spPr>
          <a:xfrm>
            <a:off x="4317124" y="780585"/>
            <a:ext cx="3397469" cy="8431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9BDF"/>
                </a:solidFill>
                <a:latin typeface="Intro Regular" panose="02000000000000000000" pitchFamily="2" charset="77"/>
              </a:rPr>
              <a:t>Social</a:t>
            </a:r>
          </a:p>
        </p:txBody>
      </p:sp>
      <p:sp>
        <p:nvSpPr>
          <p:cNvPr id="8" name="Content Placeholder 3">
            <a:extLst>
              <a:ext uri="{FF2B5EF4-FFF2-40B4-BE49-F238E27FC236}">
                <a16:creationId xmlns:a16="http://schemas.microsoft.com/office/drawing/2014/main" id="{F2369C96-CF8E-8C53-3DFC-E9D68F8E9A30}"/>
              </a:ext>
            </a:extLst>
          </p:cNvPr>
          <p:cNvSpPr txBox="1">
            <a:spLocks/>
          </p:cNvSpPr>
          <p:nvPr/>
        </p:nvSpPr>
        <p:spPr>
          <a:xfrm>
            <a:off x="4317124" y="1825624"/>
            <a:ext cx="3397469" cy="2189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3"/>
              </a:buBlip>
            </a:pPr>
            <a:r>
              <a:rPr lang="en-GB" sz="2000" dirty="0">
                <a:latin typeface="Intro Light" panose="02000000000000000000" pitchFamily="2" charset="77"/>
              </a:rPr>
              <a:t> Human rights</a:t>
            </a:r>
          </a:p>
          <a:p>
            <a:pPr>
              <a:buFont typeface="Arial" panose="020B0604020202020204" pitchFamily="34" charset="0"/>
              <a:buBlip>
                <a:blip r:embed="rId3"/>
              </a:buBlip>
            </a:pPr>
            <a:r>
              <a:rPr lang="en-GB" sz="2000" dirty="0">
                <a:latin typeface="Intro Light" panose="02000000000000000000" pitchFamily="2" charset="77"/>
              </a:rPr>
              <a:t> Modern slavery</a:t>
            </a:r>
          </a:p>
          <a:p>
            <a:pPr>
              <a:buFont typeface="Arial" panose="020B0604020202020204" pitchFamily="34" charset="0"/>
              <a:buBlip>
                <a:blip r:embed="rId3"/>
              </a:buBlip>
            </a:pPr>
            <a:r>
              <a:rPr lang="en-GB" sz="2000" dirty="0">
                <a:latin typeface="Intro Light" panose="02000000000000000000" pitchFamily="2" charset="77"/>
              </a:rPr>
              <a:t> Child labour</a:t>
            </a:r>
          </a:p>
          <a:p>
            <a:pPr>
              <a:buFont typeface="Arial" panose="020B0604020202020204" pitchFamily="34" charset="0"/>
              <a:buBlip>
                <a:blip r:embed="rId3"/>
              </a:buBlip>
            </a:pPr>
            <a:r>
              <a:rPr lang="en-GB" sz="2000" dirty="0">
                <a:latin typeface="Intro Light" panose="02000000000000000000" pitchFamily="2" charset="77"/>
              </a:rPr>
              <a:t> Working conditions</a:t>
            </a:r>
          </a:p>
          <a:p>
            <a:pPr>
              <a:buFont typeface="Arial" panose="020B0604020202020204" pitchFamily="34" charset="0"/>
              <a:buBlip>
                <a:blip r:embed="rId3"/>
              </a:buBlip>
            </a:pPr>
            <a:r>
              <a:rPr lang="en-GB" sz="2000" dirty="0">
                <a:latin typeface="Intro Light" panose="02000000000000000000" pitchFamily="2" charset="77"/>
              </a:rPr>
              <a:t> Employee relations</a:t>
            </a:r>
          </a:p>
        </p:txBody>
      </p:sp>
      <p:sp>
        <p:nvSpPr>
          <p:cNvPr id="9" name="Title 2">
            <a:extLst>
              <a:ext uri="{FF2B5EF4-FFF2-40B4-BE49-F238E27FC236}">
                <a16:creationId xmlns:a16="http://schemas.microsoft.com/office/drawing/2014/main" id="{BAA8A698-3DDF-3AE6-4D63-F87CC2227F5F}"/>
              </a:ext>
            </a:extLst>
          </p:cNvPr>
          <p:cNvSpPr txBox="1">
            <a:spLocks/>
          </p:cNvSpPr>
          <p:nvPr/>
        </p:nvSpPr>
        <p:spPr>
          <a:xfrm>
            <a:off x="7948449" y="780585"/>
            <a:ext cx="4353910" cy="8431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9BDF"/>
                </a:solidFill>
                <a:latin typeface="Intro Regular" panose="02000000000000000000" pitchFamily="2" charset="77"/>
              </a:rPr>
              <a:t>Governance</a:t>
            </a:r>
          </a:p>
        </p:txBody>
      </p:sp>
      <p:sp>
        <p:nvSpPr>
          <p:cNvPr id="10" name="Content Placeholder 3">
            <a:extLst>
              <a:ext uri="{FF2B5EF4-FFF2-40B4-BE49-F238E27FC236}">
                <a16:creationId xmlns:a16="http://schemas.microsoft.com/office/drawing/2014/main" id="{29D27171-6C15-CC84-ADF3-EFF5512475F6}"/>
              </a:ext>
            </a:extLst>
          </p:cNvPr>
          <p:cNvSpPr txBox="1">
            <a:spLocks/>
          </p:cNvSpPr>
          <p:nvPr/>
        </p:nvSpPr>
        <p:spPr>
          <a:xfrm>
            <a:off x="7948449" y="1825624"/>
            <a:ext cx="3938751" cy="2328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3"/>
              </a:buBlip>
            </a:pPr>
            <a:r>
              <a:rPr lang="en-GB" sz="2000" dirty="0">
                <a:latin typeface="Intro Light" panose="02000000000000000000" pitchFamily="2" charset="77"/>
              </a:rPr>
              <a:t> Bribery and corruption</a:t>
            </a:r>
          </a:p>
          <a:p>
            <a:pPr>
              <a:buFont typeface="Arial" panose="020B0604020202020204" pitchFamily="34" charset="0"/>
              <a:buBlip>
                <a:blip r:embed="rId3"/>
              </a:buBlip>
            </a:pPr>
            <a:r>
              <a:rPr lang="en-GB" sz="2000" dirty="0">
                <a:latin typeface="Intro Light" panose="02000000000000000000" pitchFamily="2" charset="77"/>
              </a:rPr>
              <a:t> Executive pay</a:t>
            </a:r>
          </a:p>
          <a:p>
            <a:pPr>
              <a:buFont typeface="Arial" panose="020B0604020202020204" pitchFamily="34" charset="0"/>
              <a:buBlip>
                <a:blip r:embed="rId3"/>
              </a:buBlip>
            </a:pPr>
            <a:r>
              <a:rPr lang="en-GB" sz="2000" dirty="0">
                <a:latin typeface="Intro Light" panose="02000000000000000000" pitchFamily="2" charset="77"/>
              </a:rPr>
              <a:t> Board diversity / structure</a:t>
            </a:r>
          </a:p>
          <a:p>
            <a:pPr>
              <a:buFont typeface="Arial" panose="020B0604020202020204" pitchFamily="34" charset="0"/>
              <a:buBlip>
                <a:blip r:embed="rId3"/>
              </a:buBlip>
            </a:pPr>
            <a:r>
              <a:rPr lang="en-GB" sz="2000" dirty="0">
                <a:latin typeface="Intro Light" panose="02000000000000000000" pitchFamily="2" charset="77"/>
              </a:rPr>
              <a:t> Lobbying and donations</a:t>
            </a:r>
          </a:p>
          <a:p>
            <a:pPr>
              <a:buFont typeface="Arial" panose="020B0604020202020204" pitchFamily="34" charset="0"/>
              <a:buBlip>
                <a:blip r:embed="rId3"/>
              </a:buBlip>
            </a:pPr>
            <a:r>
              <a:rPr lang="en-GB" sz="2000" dirty="0">
                <a:latin typeface="Intro Light" panose="02000000000000000000" pitchFamily="2" charset="77"/>
              </a:rPr>
              <a:t> Tax strategy</a:t>
            </a:r>
          </a:p>
        </p:txBody>
      </p:sp>
      <p:sp>
        <p:nvSpPr>
          <p:cNvPr id="11" name="Content Placeholder 3">
            <a:extLst>
              <a:ext uri="{FF2B5EF4-FFF2-40B4-BE49-F238E27FC236}">
                <a16:creationId xmlns:a16="http://schemas.microsoft.com/office/drawing/2014/main" id="{E3F64189-A692-D41C-9255-999ED81A293C}"/>
              </a:ext>
            </a:extLst>
          </p:cNvPr>
          <p:cNvSpPr txBox="1">
            <a:spLocks/>
          </p:cNvSpPr>
          <p:nvPr/>
        </p:nvSpPr>
        <p:spPr>
          <a:xfrm>
            <a:off x="289972" y="4629484"/>
            <a:ext cx="11451771" cy="2189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3"/>
              </a:buBlip>
            </a:pPr>
            <a:r>
              <a:rPr lang="en-GB" sz="2400" dirty="0">
                <a:latin typeface="Intro Light" panose="02000000000000000000" pitchFamily="2" charset="77"/>
              </a:rPr>
              <a:t> Currently up to fund managers to score ESG factors themselves </a:t>
            </a:r>
          </a:p>
          <a:p>
            <a:pPr>
              <a:buFont typeface="Arial" panose="020B0604020202020204" pitchFamily="34" charset="0"/>
              <a:buBlip>
                <a:blip r:embed="rId3"/>
              </a:buBlip>
            </a:pPr>
            <a:r>
              <a:rPr lang="en-GB" sz="2400" dirty="0">
                <a:latin typeface="Intro Light" panose="02000000000000000000" pitchFamily="2" charset="77"/>
              </a:rPr>
              <a:t> … which is akin to letting a student grade their own exam paper</a:t>
            </a:r>
          </a:p>
          <a:p>
            <a:pPr>
              <a:buFont typeface="Arial" panose="020B0604020202020204" pitchFamily="34" charset="0"/>
              <a:buBlip>
                <a:blip r:embed="rId3"/>
              </a:buBlip>
            </a:pPr>
            <a:r>
              <a:rPr lang="en-GB" sz="2400" dirty="0">
                <a:latin typeface="Intro Light" panose="02000000000000000000" pitchFamily="2" charset="77"/>
              </a:rPr>
              <a:t> Regulation on the way!</a:t>
            </a:r>
          </a:p>
        </p:txBody>
      </p:sp>
    </p:spTree>
    <p:extLst>
      <p:ext uri="{BB962C8B-B14F-4D97-AF65-F5344CB8AC3E}">
        <p14:creationId xmlns:p14="http://schemas.microsoft.com/office/powerpoint/2010/main" val="761950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009BDF"/>
                </a:solidFill>
                <a:latin typeface="Intro Regular" panose="02000000000000000000" pitchFamily="2" charset="77"/>
              </a:rPr>
              <a:t>“What should I put my pension in then?”</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36029"/>
            <a:ext cx="9540834" cy="1346558"/>
          </a:xfrm>
        </p:spPr>
        <p:txBody>
          <a:bodyPr>
            <a:normAutofit/>
          </a:bodyPr>
          <a:lstStyle/>
          <a:p>
            <a:pPr>
              <a:buBlip>
                <a:blip r:embed="rId3"/>
              </a:buBlip>
            </a:pPr>
            <a:r>
              <a:rPr lang="en-GB" sz="2400" dirty="0">
                <a:latin typeface="Intro Light" panose="02000000000000000000" pitchFamily="2" charset="77"/>
              </a:rPr>
              <a:t> Not advice but this is where mine is:</a:t>
            </a:r>
          </a:p>
          <a:p>
            <a:pPr>
              <a:buBlip>
                <a:blip r:embed="rId3"/>
              </a:buBlip>
            </a:pPr>
            <a:r>
              <a:rPr lang="en-GB" sz="2400" dirty="0">
                <a:latin typeface="Intro Light" panose="02000000000000000000" pitchFamily="2" charset="77"/>
              </a:rPr>
              <a:t> Sam Lennie: “I </a:t>
            </a:r>
            <a:r>
              <a:rPr lang="en-GB" sz="2400" dirty="0" err="1">
                <a:latin typeface="Intro Light" panose="02000000000000000000" pitchFamily="2" charset="77"/>
              </a:rPr>
              <a:t>wanna</a:t>
            </a:r>
            <a:r>
              <a:rPr lang="en-GB" sz="2400" dirty="0">
                <a:latin typeface="Intro Light" panose="02000000000000000000" pitchFamily="2" charset="77"/>
              </a:rPr>
              <a:t> invest in the top line”</a:t>
            </a:r>
          </a:p>
          <a:p>
            <a:pPr>
              <a:buBlip>
                <a:blip r:embed="rId3"/>
              </a:buBlip>
            </a:pPr>
            <a:r>
              <a:rPr lang="en-GB" sz="2400" dirty="0">
                <a:latin typeface="Intro Light" panose="02000000000000000000" pitchFamily="2" charset="77"/>
              </a:rPr>
              <a:t>The top line - BlackRock World ex-UK Equity Index Tracker</a:t>
            </a:r>
          </a:p>
        </p:txBody>
      </p:sp>
      <p:pic>
        <p:nvPicPr>
          <p:cNvPr id="5" name="Picture 4" descr="Chart, line chart&#10;&#10;Description automatically generated">
            <a:extLst>
              <a:ext uri="{FF2B5EF4-FFF2-40B4-BE49-F238E27FC236}">
                <a16:creationId xmlns:a16="http://schemas.microsoft.com/office/drawing/2014/main" id="{E2E9EB8E-92D6-A0EB-BA58-F891C0A8D4F8}"/>
              </a:ext>
            </a:extLst>
          </p:cNvPr>
          <p:cNvPicPr>
            <a:picLocks noChangeAspect="1"/>
          </p:cNvPicPr>
          <p:nvPr/>
        </p:nvPicPr>
        <p:blipFill rotWithShape="1">
          <a:blip r:embed="rId4"/>
          <a:srcRect b="9455"/>
          <a:stretch/>
        </p:blipFill>
        <p:spPr>
          <a:xfrm>
            <a:off x="4294976" y="3289465"/>
            <a:ext cx="6084058" cy="3348914"/>
          </a:xfrm>
          <a:prstGeom prst="rect">
            <a:avLst/>
          </a:prstGeom>
        </p:spPr>
      </p:pic>
      <p:sp>
        <p:nvSpPr>
          <p:cNvPr id="6" name="Content Placeholder 3">
            <a:extLst>
              <a:ext uri="{FF2B5EF4-FFF2-40B4-BE49-F238E27FC236}">
                <a16:creationId xmlns:a16="http://schemas.microsoft.com/office/drawing/2014/main" id="{F1139652-F031-2221-F459-C69C301D290D}"/>
              </a:ext>
            </a:extLst>
          </p:cNvPr>
          <p:cNvSpPr txBox="1">
            <a:spLocks/>
          </p:cNvSpPr>
          <p:nvPr/>
        </p:nvSpPr>
        <p:spPr>
          <a:xfrm>
            <a:off x="838200" y="3429000"/>
            <a:ext cx="3216564" cy="2688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3"/>
              </a:buBlip>
            </a:pPr>
            <a:r>
              <a:rPr lang="en-GB" sz="2400" dirty="0">
                <a:latin typeface="Intro Light" panose="02000000000000000000" pitchFamily="2" charset="77"/>
              </a:rPr>
              <a:t> “Instead of trying to find the needle in the haystack, just buy the haystack”</a:t>
            </a:r>
          </a:p>
          <a:p>
            <a:pPr>
              <a:buFont typeface="Arial" panose="020B0604020202020204" pitchFamily="34" charset="0"/>
              <a:buBlip>
                <a:blip r:embed="rId3"/>
              </a:buBlip>
            </a:pPr>
            <a:endParaRPr lang="en-GB" sz="2400" dirty="0">
              <a:latin typeface="Intro Light" panose="02000000000000000000" pitchFamily="2" charset="77"/>
            </a:endParaRPr>
          </a:p>
          <a:p>
            <a:pPr>
              <a:buFont typeface="Arial" panose="020B0604020202020204" pitchFamily="34" charset="0"/>
              <a:buBlip>
                <a:blip r:embed="rId3"/>
              </a:buBlip>
            </a:pPr>
            <a:r>
              <a:rPr lang="en-GB" sz="2400" dirty="0">
                <a:latin typeface="Intro Light" panose="02000000000000000000" pitchFamily="2" charset="77"/>
              </a:rPr>
              <a:t>Charge – 0.00%</a:t>
            </a:r>
          </a:p>
        </p:txBody>
      </p:sp>
    </p:spTree>
    <p:extLst>
      <p:ext uri="{BB962C8B-B14F-4D97-AF65-F5344CB8AC3E}">
        <p14:creationId xmlns:p14="http://schemas.microsoft.com/office/powerpoint/2010/main" val="3722180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414A-C13A-E84D-9B35-AA72A508DE6F}"/>
              </a:ext>
            </a:extLst>
          </p:cNvPr>
          <p:cNvSpPr>
            <a:spLocks noGrp="1"/>
          </p:cNvSpPr>
          <p:nvPr>
            <p:ph type="title"/>
          </p:nvPr>
        </p:nvSpPr>
        <p:spPr>
          <a:xfrm>
            <a:off x="838200" y="2766218"/>
            <a:ext cx="5488709" cy="1325563"/>
          </a:xfrm>
        </p:spPr>
        <p:txBody>
          <a:bodyPr>
            <a:normAutofit/>
          </a:bodyPr>
          <a:lstStyle/>
          <a:p>
            <a:r>
              <a:rPr lang="en-GB" sz="3600" dirty="0">
                <a:latin typeface="Intro Light" panose="02000000000000000000" pitchFamily="2" charset="77"/>
              </a:rPr>
              <a:t>Shares</a:t>
            </a:r>
          </a:p>
        </p:txBody>
      </p:sp>
    </p:spTree>
    <p:extLst>
      <p:ext uri="{BB962C8B-B14F-4D97-AF65-F5344CB8AC3E}">
        <p14:creationId xmlns:p14="http://schemas.microsoft.com/office/powerpoint/2010/main" val="3742479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Tax Efficiency of Shares</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a:buBlip>
                <a:blip r:embed="rId2"/>
              </a:buBlip>
            </a:pPr>
            <a:r>
              <a:rPr lang="en-GB" sz="2400" dirty="0">
                <a:latin typeface="Intro Light" panose="02000000000000000000" pitchFamily="2" charset="77"/>
              </a:rPr>
              <a:t> Shares can be beneficial in 2 ways: </a:t>
            </a:r>
          </a:p>
          <a:p>
            <a:pPr lvl="1">
              <a:buBlip>
                <a:blip r:embed="rId2"/>
              </a:buBlip>
            </a:pPr>
            <a:r>
              <a:rPr lang="en-GB" sz="2000" dirty="0">
                <a:latin typeface="Intro Light" panose="02000000000000000000" pitchFamily="2" charset="77"/>
              </a:rPr>
              <a:t> Capital growth (i.e. growth in the monetary value linked to the company)</a:t>
            </a:r>
          </a:p>
          <a:p>
            <a:pPr lvl="1">
              <a:buBlip>
                <a:blip r:embed="rId2"/>
              </a:buBlip>
            </a:pPr>
            <a:r>
              <a:rPr lang="en-GB" sz="2000" dirty="0">
                <a:latin typeface="Intro Light" panose="02000000000000000000" pitchFamily="2" charset="77"/>
              </a:rPr>
              <a:t> Dividend payments – company profits paid out to shareholders  </a:t>
            </a:r>
          </a:p>
          <a:p>
            <a:pPr>
              <a:buBlip>
                <a:blip r:embed="rId2"/>
              </a:buBlip>
            </a:pPr>
            <a:r>
              <a:rPr lang="en-GB" sz="2400" dirty="0">
                <a:latin typeface="Intro Light" panose="02000000000000000000" pitchFamily="2" charset="77"/>
              </a:rPr>
              <a:t> Everyone has a capital gains tax allowance of £12,300 per year</a:t>
            </a:r>
          </a:p>
          <a:p>
            <a:pPr>
              <a:buBlip>
                <a:blip r:embed="rId2"/>
              </a:buBlip>
            </a:pPr>
            <a:r>
              <a:rPr lang="en-GB" sz="2400" dirty="0">
                <a:latin typeface="Intro Light" panose="02000000000000000000" pitchFamily="2" charset="77"/>
              </a:rPr>
              <a:t> This will only comes into play when you sell shares makes profit</a:t>
            </a:r>
          </a:p>
          <a:p>
            <a:pPr>
              <a:buBlip>
                <a:blip r:embed="rId2"/>
              </a:buBlip>
            </a:pPr>
            <a:r>
              <a:rPr lang="en-GB" sz="2400" dirty="0">
                <a:latin typeface="Intro Light" panose="02000000000000000000" pitchFamily="2" charset="77"/>
              </a:rPr>
              <a:t> Everyone has a £2,000 per year tax-free dividend allowance</a:t>
            </a:r>
          </a:p>
        </p:txBody>
      </p:sp>
    </p:spTree>
    <p:extLst>
      <p:ext uri="{BB962C8B-B14F-4D97-AF65-F5344CB8AC3E}">
        <p14:creationId xmlns:p14="http://schemas.microsoft.com/office/powerpoint/2010/main" val="1289481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EMI Share Scheme</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732831"/>
          </a:xfrm>
        </p:spPr>
        <p:txBody>
          <a:bodyPr>
            <a:normAutofit fontScale="92500" lnSpcReduction="20000"/>
          </a:bodyPr>
          <a:lstStyle/>
          <a:p>
            <a:pPr>
              <a:lnSpc>
                <a:spcPct val="124000"/>
              </a:lnSpc>
              <a:buBlip>
                <a:blip r:embed="rId2"/>
              </a:buBlip>
            </a:pPr>
            <a:r>
              <a:rPr lang="en-GB" sz="2400" dirty="0">
                <a:latin typeface="Intro Light" panose="02000000000000000000" pitchFamily="2" charset="77"/>
              </a:rPr>
              <a:t> Each own a little bit of Verve</a:t>
            </a:r>
          </a:p>
          <a:p>
            <a:pPr>
              <a:lnSpc>
                <a:spcPct val="124000"/>
              </a:lnSpc>
              <a:buBlip>
                <a:blip r:embed="rId2"/>
              </a:buBlip>
            </a:pPr>
            <a:r>
              <a:rPr lang="en-GB" sz="2400" dirty="0">
                <a:latin typeface="Intro Light" panose="02000000000000000000" pitchFamily="2" charset="77"/>
              </a:rPr>
              <a:t> Company is divided up into 900,000 shares</a:t>
            </a:r>
          </a:p>
          <a:p>
            <a:pPr>
              <a:lnSpc>
                <a:spcPct val="124000"/>
              </a:lnSpc>
              <a:buBlip>
                <a:blip r:embed="rId2"/>
              </a:buBlip>
            </a:pPr>
            <a:r>
              <a:rPr lang="en-GB" sz="2400" dirty="0">
                <a:latin typeface="Intro Light" panose="02000000000000000000" pitchFamily="2" charset="77"/>
              </a:rPr>
              <a:t> We have the option to purchase 125 shares per year of service up to 500 shares</a:t>
            </a:r>
          </a:p>
          <a:p>
            <a:pPr>
              <a:lnSpc>
                <a:spcPct val="124000"/>
              </a:lnSpc>
              <a:buBlip>
                <a:blip r:embed="rId2"/>
              </a:buBlip>
            </a:pPr>
            <a:r>
              <a:rPr lang="en-GB" sz="2400" dirty="0">
                <a:latin typeface="Intro Light" panose="02000000000000000000" pitchFamily="2" charset="77"/>
              </a:rPr>
              <a:t> EMI scheme allows shares to be issued on backdated value so will be based on the company being valued at £54,400 (6.6p per share), and 500 shares will cost you £33 should you exercise your option</a:t>
            </a:r>
          </a:p>
          <a:p>
            <a:pPr>
              <a:lnSpc>
                <a:spcPct val="124000"/>
              </a:lnSpc>
              <a:buBlip>
                <a:blip r:embed="rId2"/>
              </a:buBlip>
            </a:pPr>
            <a:r>
              <a:rPr lang="en-GB" sz="2400" dirty="0">
                <a:latin typeface="Intro Light" panose="02000000000000000000" pitchFamily="2" charset="77"/>
              </a:rPr>
              <a:t>If Verve were to be valued at £900,000 today then your shares would be worth £500</a:t>
            </a:r>
          </a:p>
          <a:p>
            <a:pPr>
              <a:lnSpc>
                <a:spcPct val="124000"/>
              </a:lnSpc>
              <a:buBlip>
                <a:blip r:embed="rId2"/>
              </a:buBlip>
            </a:pPr>
            <a:r>
              <a:rPr lang="en-GB" sz="2400" dirty="0">
                <a:latin typeface="Intro Light" panose="02000000000000000000" pitchFamily="2" charset="77"/>
              </a:rPr>
              <a:t>If Verve were to be valued at £30,000,000 in 10 years’ time then your shares would be worth £16,667 (50,406% return)</a:t>
            </a:r>
          </a:p>
        </p:txBody>
      </p:sp>
    </p:spTree>
    <p:extLst>
      <p:ext uri="{BB962C8B-B14F-4D97-AF65-F5344CB8AC3E}">
        <p14:creationId xmlns:p14="http://schemas.microsoft.com/office/powerpoint/2010/main" val="313341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700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17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UK economic cycle</a:t>
            </a:r>
          </a:p>
        </p:txBody>
      </p:sp>
      <p:pic>
        <p:nvPicPr>
          <p:cNvPr id="2" name="Content Placeholder 1">
            <a:extLst>
              <a:ext uri="{FF2B5EF4-FFF2-40B4-BE49-F238E27FC236}">
                <a16:creationId xmlns:a16="http://schemas.microsoft.com/office/drawing/2014/main" id="{308E03D8-843A-F986-7168-390879EBD1DF}"/>
              </a:ext>
            </a:extLst>
          </p:cNvPr>
          <p:cNvPicPr>
            <a:picLocks noGrp="1" noChangeAspect="1"/>
          </p:cNvPicPr>
          <p:nvPr>
            <p:ph idx="1"/>
          </p:nvPr>
        </p:nvPicPr>
        <p:blipFill rotWithShape="1">
          <a:blip r:embed="rId3"/>
          <a:srcRect t="11568" b="9902"/>
          <a:stretch/>
        </p:blipFill>
        <p:spPr>
          <a:xfrm>
            <a:off x="1793813" y="1798982"/>
            <a:ext cx="8604373" cy="3260036"/>
          </a:xfrm>
          <a:prstGeom prst="rect">
            <a:avLst/>
          </a:prstGeom>
        </p:spPr>
      </p:pic>
    </p:spTree>
    <p:extLst>
      <p:ext uri="{BB962C8B-B14F-4D97-AF65-F5344CB8AC3E}">
        <p14:creationId xmlns:p14="http://schemas.microsoft.com/office/powerpoint/2010/main" val="3611309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715192"/>
                </a:solidFill>
                <a:latin typeface="Intro Regular" panose="02000000000000000000" pitchFamily="2" charset="77"/>
              </a:rPr>
              <a:t>Title</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 </a:t>
            </a:r>
          </a:p>
        </p:txBody>
      </p:sp>
    </p:spTree>
    <p:extLst>
      <p:ext uri="{BB962C8B-B14F-4D97-AF65-F5344CB8AC3E}">
        <p14:creationId xmlns:p14="http://schemas.microsoft.com/office/powerpoint/2010/main" val="1438934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35C0CA"/>
                </a:solidFill>
                <a:latin typeface="Intro Regular" panose="02000000000000000000" pitchFamily="2" charset="77"/>
              </a:rPr>
              <a:t>Title</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 </a:t>
            </a:r>
          </a:p>
        </p:txBody>
      </p:sp>
    </p:spTree>
    <p:extLst>
      <p:ext uri="{BB962C8B-B14F-4D97-AF65-F5344CB8AC3E}">
        <p14:creationId xmlns:p14="http://schemas.microsoft.com/office/powerpoint/2010/main" val="300827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414A-C13A-E84D-9B35-AA72A508DE6F}"/>
              </a:ext>
            </a:extLst>
          </p:cNvPr>
          <p:cNvSpPr>
            <a:spLocks noGrp="1"/>
          </p:cNvSpPr>
          <p:nvPr>
            <p:ph type="title"/>
          </p:nvPr>
        </p:nvSpPr>
        <p:spPr>
          <a:xfrm>
            <a:off x="838200" y="2766218"/>
            <a:ext cx="5488709" cy="1325563"/>
          </a:xfrm>
        </p:spPr>
        <p:txBody>
          <a:bodyPr>
            <a:normAutofit/>
          </a:bodyPr>
          <a:lstStyle/>
          <a:p>
            <a:r>
              <a:rPr lang="en-GB" sz="3600" dirty="0">
                <a:latin typeface="Intro Light" panose="02000000000000000000" pitchFamily="2" charset="77"/>
              </a:rPr>
              <a:t>Section Title</a:t>
            </a:r>
          </a:p>
        </p:txBody>
      </p:sp>
    </p:spTree>
    <p:extLst>
      <p:ext uri="{BB962C8B-B14F-4D97-AF65-F5344CB8AC3E}">
        <p14:creationId xmlns:p14="http://schemas.microsoft.com/office/powerpoint/2010/main" val="448266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19988B"/>
                </a:solidFill>
                <a:latin typeface="Intro Regular" panose="02000000000000000000" pitchFamily="2" charset="77"/>
              </a:rPr>
              <a:t>Title</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 </a:t>
            </a:r>
          </a:p>
        </p:txBody>
      </p:sp>
    </p:spTree>
    <p:extLst>
      <p:ext uri="{BB962C8B-B14F-4D97-AF65-F5344CB8AC3E}">
        <p14:creationId xmlns:p14="http://schemas.microsoft.com/office/powerpoint/2010/main" val="2833086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414A-C13A-E84D-9B35-AA72A508DE6F}"/>
              </a:ext>
            </a:extLst>
          </p:cNvPr>
          <p:cNvSpPr>
            <a:spLocks noGrp="1"/>
          </p:cNvSpPr>
          <p:nvPr>
            <p:ph type="title"/>
          </p:nvPr>
        </p:nvSpPr>
        <p:spPr>
          <a:xfrm>
            <a:off x="838200" y="2766218"/>
            <a:ext cx="5488709" cy="1325563"/>
          </a:xfrm>
        </p:spPr>
        <p:txBody>
          <a:bodyPr>
            <a:normAutofit/>
          </a:bodyPr>
          <a:lstStyle/>
          <a:p>
            <a:r>
              <a:rPr lang="en-GB" sz="3600" dirty="0">
                <a:latin typeface="Intro Light" panose="02000000000000000000" pitchFamily="2" charset="77"/>
              </a:rPr>
              <a:t>Section Title</a:t>
            </a:r>
          </a:p>
        </p:txBody>
      </p:sp>
    </p:spTree>
    <p:extLst>
      <p:ext uri="{BB962C8B-B14F-4D97-AF65-F5344CB8AC3E}">
        <p14:creationId xmlns:p14="http://schemas.microsoft.com/office/powerpoint/2010/main" val="2357306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DE85BB"/>
                </a:solidFill>
                <a:latin typeface="Intro Regular" panose="02000000000000000000" pitchFamily="2" charset="77"/>
              </a:rPr>
              <a:t>Title</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 </a:t>
            </a:r>
          </a:p>
        </p:txBody>
      </p:sp>
    </p:spTree>
    <p:extLst>
      <p:ext uri="{BB962C8B-B14F-4D97-AF65-F5344CB8AC3E}">
        <p14:creationId xmlns:p14="http://schemas.microsoft.com/office/powerpoint/2010/main" val="502212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414A-C13A-E84D-9B35-AA72A508DE6F}"/>
              </a:ext>
            </a:extLst>
          </p:cNvPr>
          <p:cNvSpPr>
            <a:spLocks noGrp="1"/>
          </p:cNvSpPr>
          <p:nvPr>
            <p:ph type="title"/>
          </p:nvPr>
        </p:nvSpPr>
        <p:spPr>
          <a:xfrm>
            <a:off x="838200" y="2766218"/>
            <a:ext cx="5488709" cy="1325563"/>
          </a:xfrm>
        </p:spPr>
        <p:txBody>
          <a:bodyPr>
            <a:normAutofit/>
          </a:bodyPr>
          <a:lstStyle/>
          <a:p>
            <a:r>
              <a:rPr lang="en-GB" sz="3600" dirty="0">
                <a:latin typeface="Intro Light" panose="02000000000000000000" pitchFamily="2" charset="77"/>
              </a:rPr>
              <a:t>Section Title</a:t>
            </a:r>
          </a:p>
        </p:txBody>
      </p:sp>
    </p:spTree>
    <p:extLst>
      <p:ext uri="{BB962C8B-B14F-4D97-AF65-F5344CB8AC3E}">
        <p14:creationId xmlns:p14="http://schemas.microsoft.com/office/powerpoint/2010/main" val="553119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Title</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 </a:t>
            </a:r>
          </a:p>
        </p:txBody>
      </p:sp>
    </p:spTree>
    <p:extLst>
      <p:ext uri="{BB962C8B-B14F-4D97-AF65-F5344CB8AC3E}">
        <p14:creationId xmlns:p14="http://schemas.microsoft.com/office/powerpoint/2010/main" val="3748114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009BDF"/>
                </a:solidFill>
                <a:latin typeface="Intro Regular" panose="02000000000000000000" pitchFamily="2" charset="77"/>
              </a:rPr>
              <a:t>Title</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a:t>
            </a:r>
          </a:p>
          <a:p>
            <a:pPr>
              <a:buBlip>
                <a:blip r:embed="rId3"/>
              </a:buBlip>
            </a:pPr>
            <a:r>
              <a:rPr lang="en-GB" sz="2400" dirty="0">
                <a:latin typeface="Intro Light" panose="02000000000000000000" pitchFamily="2" charset="77"/>
              </a:rPr>
              <a:t> Test </a:t>
            </a:r>
          </a:p>
        </p:txBody>
      </p:sp>
    </p:spTree>
    <p:extLst>
      <p:ext uri="{BB962C8B-B14F-4D97-AF65-F5344CB8AC3E}">
        <p14:creationId xmlns:p14="http://schemas.microsoft.com/office/powerpoint/2010/main" val="420310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46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What are interest rates?</a:t>
            </a:r>
          </a:p>
        </p:txBody>
      </p:sp>
      <p:pic>
        <p:nvPicPr>
          <p:cNvPr id="1026" name="Picture 2" descr="Will Rising Interest Rates Burst The Housing Bubble?">
            <a:extLst>
              <a:ext uri="{FF2B5EF4-FFF2-40B4-BE49-F238E27FC236}">
                <a16:creationId xmlns:a16="http://schemas.microsoft.com/office/drawing/2014/main" id="{BED6EAB2-E0DE-3A67-B196-7C7EFA1C96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80891" y="1825625"/>
            <a:ext cx="6230217" cy="415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022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380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580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012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424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4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Bank of England Base Rate</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r>
              <a:rPr lang="en-GB" sz="2400" dirty="0">
                <a:latin typeface="Intro Light" panose="02000000000000000000" pitchFamily="2" charset="77"/>
              </a:rPr>
              <a:t>The base rate is used to influence the UK economy </a:t>
            </a:r>
          </a:p>
          <a:p>
            <a:r>
              <a:rPr lang="en-GB" sz="2400" dirty="0">
                <a:latin typeface="Intro Light" panose="02000000000000000000" pitchFamily="2" charset="77"/>
              </a:rPr>
              <a:t>The current base rate is at 3%</a:t>
            </a:r>
          </a:p>
          <a:p>
            <a:r>
              <a:rPr lang="en-GB" sz="2400" dirty="0">
                <a:latin typeface="Intro Light" panose="02000000000000000000" pitchFamily="2" charset="77"/>
              </a:rPr>
              <a:t>The average two year fixed rate mortgage is now at 6.47%</a:t>
            </a:r>
          </a:p>
        </p:txBody>
      </p:sp>
    </p:spTree>
    <p:extLst>
      <p:ext uri="{BB962C8B-B14F-4D97-AF65-F5344CB8AC3E}">
        <p14:creationId xmlns:p14="http://schemas.microsoft.com/office/powerpoint/2010/main" val="27708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What can you get back from investing?</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pPr marL="0" indent="0">
              <a:buNone/>
            </a:pPr>
            <a:r>
              <a:rPr lang="en-GB" sz="2400" dirty="0">
                <a:latin typeface="Intro Light" panose="02000000000000000000" pitchFamily="2" charset="77"/>
              </a:rPr>
              <a:t> Depending on where you put your money it could be paid in a number of different ways:</a:t>
            </a:r>
          </a:p>
          <a:p>
            <a:r>
              <a:rPr lang="en-GB" sz="2400" dirty="0">
                <a:latin typeface="Intro Light" panose="02000000000000000000" pitchFamily="2" charset="77"/>
              </a:rPr>
              <a:t>dividends (from equity)</a:t>
            </a:r>
          </a:p>
          <a:p>
            <a:r>
              <a:rPr lang="en-GB" sz="2400" dirty="0">
                <a:latin typeface="Intro Light" panose="02000000000000000000" pitchFamily="2" charset="77"/>
              </a:rPr>
              <a:t>rent (from property)</a:t>
            </a:r>
          </a:p>
          <a:p>
            <a:r>
              <a:rPr lang="en-GB" sz="2400" dirty="0">
                <a:latin typeface="Intro Light" panose="02000000000000000000" pitchFamily="2" charset="77"/>
              </a:rPr>
              <a:t>interest (from cash deposits and fixed interest securities)</a:t>
            </a:r>
          </a:p>
          <a:p>
            <a:r>
              <a:rPr lang="en-GB" sz="2400" dirty="0">
                <a:latin typeface="Intro Light" panose="02000000000000000000" pitchFamily="2" charset="77"/>
              </a:rPr>
              <a:t>Capital gains </a:t>
            </a:r>
          </a:p>
        </p:txBody>
      </p:sp>
    </p:spTree>
    <p:extLst>
      <p:ext uri="{BB962C8B-B14F-4D97-AF65-F5344CB8AC3E}">
        <p14:creationId xmlns:p14="http://schemas.microsoft.com/office/powerpoint/2010/main" val="374941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C41D4A"/>
                </a:solidFill>
                <a:latin typeface="Intro Regular" panose="02000000000000000000" pitchFamily="2" charset="77"/>
              </a:rPr>
              <a:t>Why Should I invest for the long term?</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4151429"/>
          </a:xfrm>
        </p:spPr>
        <p:txBody>
          <a:bodyPr>
            <a:normAutofit/>
          </a:bodyPr>
          <a:lstStyle/>
          <a:p>
            <a:r>
              <a:rPr lang="en-GB" sz="2400" dirty="0">
                <a:latin typeface="Intro Light" panose="02000000000000000000" pitchFamily="2" charset="77"/>
              </a:rPr>
              <a:t>Its recommended that you invest for a period of at least 5 years</a:t>
            </a:r>
          </a:p>
          <a:p>
            <a:r>
              <a:rPr lang="en-GB" sz="2400" dirty="0">
                <a:latin typeface="Intro Light" panose="02000000000000000000" pitchFamily="2" charset="77"/>
              </a:rPr>
              <a:t>Worthwhile things take time!</a:t>
            </a:r>
          </a:p>
          <a:p>
            <a:r>
              <a:rPr lang="en-GB" sz="2400" dirty="0">
                <a:latin typeface="Intro Light" panose="02000000000000000000" pitchFamily="2" charset="77"/>
              </a:rPr>
              <a:t>The amount of time you might want to invest could depend on your goals – generally speaking, the longer you invest, the better.</a:t>
            </a:r>
          </a:p>
          <a:p>
            <a:endParaRPr lang="en-GB" sz="2400" dirty="0">
              <a:latin typeface="Intro Light" panose="02000000000000000000" pitchFamily="2" charset="77"/>
            </a:endParaRPr>
          </a:p>
        </p:txBody>
      </p:sp>
    </p:spTree>
    <p:extLst>
      <p:ext uri="{BB962C8B-B14F-4D97-AF65-F5344CB8AC3E}">
        <p14:creationId xmlns:p14="http://schemas.microsoft.com/office/powerpoint/2010/main" val="228795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35C0CA"/>
                </a:solidFill>
                <a:latin typeface="Intro Regular" panose="02000000000000000000" pitchFamily="2" charset="77"/>
              </a:rPr>
              <a:t>Future Value of Money</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554019"/>
          </a:xfrm>
        </p:spPr>
        <p:txBody>
          <a:bodyPr>
            <a:normAutofit/>
          </a:bodyPr>
          <a:lstStyle/>
          <a:p>
            <a:pPr>
              <a:buBlip>
                <a:blip r:embed="rId3"/>
              </a:buBlip>
            </a:pPr>
            <a:r>
              <a:rPr lang="en-GB" sz="2400" dirty="0">
                <a:latin typeface="Intro Light" panose="02000000000000000000" pitchFamily="2" charset="77"/>
              </a:rPr>
              <a:t> Time IN the market, not </a:t>
            </a:r>
            <a:r>
              <a:rPr lang="en-GB" sz="2400" dirty="0" err="1">
                <a:latin typeface="Intro Light" panose="02000000000000000000" pitchFamily="2" charset="77"/>
              </a:rPr>
              <a:t>timING</a:t>
            </a:r>
            <a:r>
              <a:rPr lang="en-GB" sz="2400" dirty="0">
                <a:latin typeface="Intro Light" panose="02000000000000000000" pitchFamily="2" charset="77"/>
              </a:rPr>
              <a:t> the market</a:t>
            </a:r>
          </a:p>
          <a:p>
            <a:pPr marL="0" indent="0">
              <a:buNone/>
            </a:pPr>
            <a:endParaRPr lang="en-GB" sz="2400" dirty="0">
              <a:latin typeface="Intro Light" panose="02000000000000000000" pitchFamily="2" charset="77"/>
            </a:endParaRPr>
          </a:p>
        </p:txBody>
      </p:sp>
      <p:pic>
        <p:nvPicPr>
          <p:cNvPr id="5" name="Picture 4" descr="Chart, line chart&#10;&#10;Description automatically generated">
            <a:extLst>
              <a:ext uri="{FF2B5EF4-FFF2-40B4-BE49-F238E27FC236}">
                <a16:creationId xmlns:a16="http://schemas.microsoft.com/office/drawing/2014/main" id="{DA81CAFF-2DC1-50E5-9BA7-94BD1C54233E}"/>
              </a:ext>
            </a:extLst>
          </p:cNvPr>
          <p:cNvPicPr>
            <a:picLocks noChangeAspect="1"/>
          </p:cNvPicPr>
          <p:nvPr/>
        </p:nvPicPr>
        <p:blipFill>
          <a:blip r:embed="rId4"/>
          <a:stretch>
            <a:fillRect/>
          </a:stretch>
        </p:blipFill>
        <p:spPr>
          <a:xfrm>
            <a:off x="2256342" y="2379643"/>
            <a:ext cx="7679316" cy="4078641"/>
          </a:xfrm>
          <a:prstGeom prst="rect">
            <a:avLst/>
          </a:prstGeom>
        </p:spPr>
      </p:pic>
    </p:spTree>
    <p:extLst>
      <p:ext uri="{BB962C8B-B14F-4D97-AF65-F5344CB8AC3E}">
        <p14:creationId xmlns:p14="http://schemas.microsoft.com/office/powerpoint/2010/main" val="191237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6129-F710-E54B-9632-75E060405657}"/>
              </a:ext>
            </a:extLst>
          </p:cNvPr>
          <p:cNvSpPr>
            <a:spLocks noGrp="1"/>
          </p:cNvSpPr>
          <p:nvPr>
            <p:ph type="title"/>
          </p:nvPr>
        </p:nvSpPr>
        <p:spPr>
          <a:xfrm>
            <a:off x="838200" y="780585"/>
            <a:ext cx="10515600" cy="843195"/>
          </a:xfrm>
        </p:spPr>
        <p:txBody>
          <a:bodyPr>
            <a:normAutofit/>
          </a:bodyPr>
          <a:lstStyle/>
          <a:p>
            <a:r>
              <a:rPr lang="en-GB" sz="3600" dirty="0">
                <a:solidFill>
                  <a:srgbClr val="35C0CA"/>
                </a:solidFill>
                <a:latin typeface="Intro Regular" panose="02000000000000000000" pitchFamily="2" charset="77"/>
              </a:rPr>
              <a:t>Future Value of Money</a:t>
            </a:r>
          </a:p>
        </p:txBody>
      </p:sp>
      <p:sp>
        <p:nvSpPr>
          <p:cNvPr id="4" name="Content Placeholder 3">
            <a:extLst>
              <a:ext uri="{FF2B5EF4-FFF2-40B4-BE49-F238E27FC236}">
                <a16:creationId xmlns:a16="http://schemas.microsoft.com/office/drawing/2014/main" id="{C0F13B78-A533-6549-8B63-16D0D67C637B}"/>
              </a:ext>
            </a:extLst>
          </p:cNvPr>
          <p:cNvSpPr>
            <a:spLocks noGrp="1"/>
          </p:cNvSpPr>
          <p:nvPr>
            <p:ph idx="1"/>
          </p:nvPr>
        </p:nvSpPr>
        <p:spPr>
          <a:xfrm>
            <a:off x="838200" y="1825624"/>
            <a:ext cx="10515600" cy="554019"/>
          </a:xfrm>
        </p:spPr>
        <p:txBody>
          <a:bodyPr>
            <a:normAutofit/>
          </a:bodyPr>
          <a:lstStyle/>
          <a:p>
            <a:pPr>
              <a:buBlip>
                <a:blip r:embed="rId3"/>
              </a:buBlip>
            </a:pPr>
            <a:r>
              <a:rPr lang="en-GB" sz="2400" dirty="0">
                <a:latin typeface="Intro Light" panose="02000000000000000000" pitchFamily="2" charset="77"/>
              </a:rPr>
              <a:t> Time IN the market, not </a:t>
            </a:r>
            <a:r>
              <a:rPr lang="en-GB" sz="2400" dirty="0" err="1">
                <a:latin typeface="Intro Light" panose="02000000000000000000" pitchFamily="2" charset="77"/>
              </a:rPr>
              <a:t>timING</a:t>
            </a:r>
            <a:r>
              <a:rPr lang="en-GB" sz="2400" dirty="0">
                <a:latin typeface="Intro Light" panose="02000000000000000000" pitchFamily="2" charset="77"/>
              </a:rPr>
              <a:t> the market</a:t>
            </a:r>
          </a:p>
          <a:p>
            <a:pPr marL="0" indent="0">
              <a:buNone/>
            </a:pPr>
            <a:endParaRPr lang="en-GB" sz="2400" dirty="0">
              <a:latin typeface="Intro Light" panose="02000000000000000000" pitchFamily="2" charset="77"/>
            </a:endParaRPr>
          </a:p>
        </p:txBody>
      </p:sp>
      <p:pic>
        <p:nvPicPr>
          <p:cNvPr id="6" name="Picture 5" descr="Chart, line chart&#10;&#10;Description automatically generated">
            <a:extLst>
              <a:ext uri="{FF2B5EF4-FFF2-40B4-BE49-F238E27FC236}">
                <a16:creationId xmlns:a16="http://schemas.microsoft.com/office/drawing/2014/main" id="{BB3689E4-86F9-FE5A-F171-99981C218986}"/>
              </a:ext>
            </a:extLst>
          </p:cNvPr>
          <p:cNvPicPr>
            <a:picLocks noChangeAspect="1"/>
          </p:cNvPicPr>
          <p:nvPr/>
        </p:nvPicPr>
        <p:blipFill>
          <a:blip r:embed="rId4"/>
          <a:stretch>
            <a:fillRect/>
          </a:stretch>
        </p:blipFill>
        <p:spPr>
          <a:xfrm>
            <a:off x="2102111" y="2275668"/>
            <a:ext cx="7987777" cy="4405380"/>
          </a:xfrm>
          <a:prstGeom prst="rect">
            <a:avLst/>
          </a:prstGeom>
        </p:spPr>
      </p:pic>
    </p:spTree>
    <p:extLst>
      <p:ext uri="{BB962C8B-B14F-4D97-AF65-F5344CB8AC3E}">
        <p14:creationId xmlns:p14="http://schemas.microsoft.com/office/powerpoint/2010/main" val="1677733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3562</Words>
  <Application>Microsoft Macintosh PowerPoint</Application>
  <PresentationFormat>Widescreen</PresentationFormat>
  <Paragraphs>331</Paragraphs>
  <Slides>44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Effra Light</vt:lpstr>
      <vt:lpstr>Intro Light</vt:lpstr>
      <vt:lpstr>Intro Regular</vt:lpstr>
      <vt:lpstr>IntroLight</vt:lpstr>
      <vt:lpstr>Office Theme</vt:lpstr>
      <vt:lpstr>PowerPoint Presentation</vt:lpstr>
      <vt:lpstr>Investing n that</vt:lpstr>
      <vt:lpstr>UK economic cycle</vt:lpstr>
      <vt:lpstr>What are interest rates?</vt:lpstr>
      <vt:lpstr>Bank of England Base Rate</vt:lpstr>
      <vt:lpstr>What can you get back from investing?</vt:lpstr>
      <vt:lpstr>Why Should I invest for the long term?</vt:lpstr>
      <vt:lpstr>Future Value of Money</vt:lpstr>
      <vt:lpstr>Future Value of Money</vt:lpstr>
      <vt:lpstr>Future Value of Money</vt:lpstr>
      <vt:lpstr>The big risk…</vt:lpstr>
      <vt:lpstr>What is a fund?</vt:lpstr>
      <vt:lpstr>Asset Types</vt:lpstr>
      <vt:lpstr>What does a fund look like?</vt:lpstr>
      <vt:lpstr>Performance</vt:lpstr>
      <vt:lpstr>Investing – why?</vt:lpstr>
      <vt:lpstr>Future Value of Money</vt:lpstr>
      <vt:lpstr>Future Value of Money</vt:lpstr>
      <vt:lpstr>How do I invest?</vt:lpstr>
      <vt:lpstr>Wrappers</vt:lpstr>
      <vt:lpstr>Sustainable Investing</vt:lpstr>
      <vt:lpstr>ESG</vt:lpstr>
      <vt:lpstr>Environmental</vt:lpstr>
      <vt:lpstr>“What should I put my pension in then?”</vt:lpstr>
      <vt:lpstr>Shares</vt:lpstr>
      <vt:lpstr>Tax Efficiency of Shares</vt:lpstr>
      <vt:lpstr>EMI Share Scheme</vt:lpstr>
      <vt:lpstr>PowerPoint Presentation</vt:lpstr>
      <vt:lpstr>PowerPoint Presentation</vt:lpstr>
      <vt:lpstr>Title</vt:lpstr>
      <vt:lpstr>Title</vt:lpstr>
      <vt:lpstr>Section Title</vt:lpstr>
      <vt:lpstr>Title</vt:lpstr>
      <vt:lpstr>Section Title</vt:lpstr>
      <vt:lpstr>Title</vt:lpstr>
      <vt:lpstr>Section Title</vt:lpstr>
      <vt:lpstr>Title</vt:lpstr>
      <vt:lpstr>Title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Pearson</dc:creator>
  <cp:lastModifiedBy>Alasdair Wilson</cp:lastModifiedBy>
  <cp:revision>3</cp:revision>
  <dcterms:created xsi:type="dcterms:W3CDTF">2021-11-11T09:21:07Z</dcterms:created>
  <dcterms:modified xsi:type="dcterms:W3CDTF">2022-11-10T09:11:24Z</dcterms:modified>
</cp:coreProperties>
</file>